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950075" cy="9236075"/>
  <p:embeddedFontLst>
    <p:embeddedFont>
      <p:font typeface="Open Sans" panose="020B0606030504020204" pitchFamily="34" charset="0"/>
      <p:regular r:id="rId30"/>
      <p:bold r:id="rId31"/>
      <p:italic r:id="rId32"/>
      <p:boldItalic r:id="rId33"/>
    </p:embeddedFont>
    <p:embeddedFont>
      <p:font typeface="Open Sans ExtraBold" panose="020B0906030804020204" pitchFamily="34" charset="0"/>
      <p:bold r:id="rId34"/>
      <p:boldItalic r:id="rId35"/>
    </p:embeddedFont>
    <p:embeddedFont>
      <p:font typeface="Open Sans SemiBold" panose="020B0706030804020204" pitchFamily="34" charset="0"/>
      <p:regular r:id="rId36"/>
      <p:bold r:id="rId37"/>
      <p:italic r:id="rId38"/>
      <p:boldItalic r:id="rId39"/>
    </p:embeddedFont>
  </p:embeddedFontLst>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vPW2DWuYdetw48b1dcF6tSePY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2" d="100"/>
          <a:sy n="22" d="100"/>
        </p:scale>
        <p:origin x="344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ags" Target="tags/tag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8"/>
          </a:xfrm>
          <a:prstGeom prst="rect">
            <a:avLst/>
          </a:prstGeom>
          <a:noFill/>
          <a:ln>
            <a:noFill/>
          </a:ln>
        </p:spPr>
        <p:txBody>
          <a:bodyPr spcFirstLastPara="1" wrap="square" lIns="92475" tIns="46225" rIns="92475" bIns="46225" anchor="t" anchorCtr="0">
            <a:noAutofit/>
          </a:bodyPr>
          <a:lstStyle>
            <a:lvl1pPr marR="0" lvl="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3408"/>
          </a:xfrm>
          <a:prstGeom prst="rect">
            <a:avLst/>
          </a:prstGeom>
          <a:noFill/>
          <a:ln>
            <a:noFill/>
          </a:ln>
        </p:spPr>
        <p:txBody>
          <a:bodyPr spcFirstLastPara="1" wrap="square" lIns="92475" tIns="46225" rIns="92475" bIns="46225" anchor="t" anchorCtr="0">
            <a:noAutofit/>
          </a:bodyPr>
          <a:lstStyle>
            <a:lvl1pPr marR="0" lvl="0" algn="r"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1pPr>
            <a:lvl2pPr marL="914400" marR="0" lvl="1" indent="-22860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2pPr>
            <a:lvl3pPr marL="1371600" marR="0" lvl="2" indent="-22860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3pPr>
            <a:lvl4pPr marL="1828800" marR="0" lvl="3" indent="-22860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4pPr>
            <a:lvl5pPr marL="2286000" marR="0" lvl="4" indent="-22860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11699" cy="463407"/>
          </a:xfrm>
          <a:prstGeom prst="rect">
            <a:avLst/>
          </a:prstGeom>
          <a:noFill/>
          <a:ln>
            <a:noFill/>
          </a:ln>
        </p:spPr>
        <p:txBody>
          <a:bodyPr spcFirstLastPara="1" wrap="square" lIns="92475" tIns="46225" rIns="92475" bIns="46225" anchor="b" anchorCtr="0">
            <a:noAutofit/>
          </a:bodyPr>
          <a:lstStyle>
            <a:lvl1pPr marR="0" lvl="0" algn="l" rtl="0">
              <a:spcBef>
                <a:spcPts val="0"/>
              </a:spcBef>
              <a:spcAft>
                <a:spcPts val="0"/>
              </a:spcAft>
              <a:buSzPts val="1400"/>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Open Sans"/>
                <a:ea typeface="Open Sans"/>
                <a:cs typeface="Open Sans"/>
                <a:sym typeface="Open Sans"/>
              </a:rPr>
              <a:t>‹#›</a:t>
            </a:fld>
            <a:endParaRPr sz="1200" b="0" i="0" u="none" strike="noStrike" cap="none">
              <a:solidFill>
                <a:schemeClr val="dk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No change to content</a:t>
            </a:r>
            <a:endParaRPr/>
          </a:p>
        </p:txBody>
      </p:sp>
      <p:sp>
        <p:nvSpPr>
          <p:cNvPr id="214" name="Google Shape;214;p1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30" name="Google Shape;230;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42" name="Google Shape;242;p1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63" name="Google Shape;263;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77" name="Google Shape;277;p1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91" name="Google Shape;291;p1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05" name="Google Shape;305;p1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20" name="Google Shape;320;p1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34" name="Google Shape;334;p1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49" name="Google Shape;349;p1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94" name="Google Shape;94;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77" name="Google Shape;377;p2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399" name="Google Shape;399;p2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423" name="Google Shape;423;p2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439" name="Google Shape;439;p2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452" name="Google Shape;452;p2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467" name="Google Shape;467;p2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No content change</a:t>
            </a:r>
            <a:endParaRPr/>
          </a:p>
        </p:txBody>
      </p:sp>
      <p:sp>
        <p:nvSpPr>
          <p:cNvPr id="482" name="Google Shape;482;p2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2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502" name="Google Shape;502;p2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No change to content</a:t>
            </a:r>
            <a:endParaRPr/>
          </a:p>
        </p:txBody>
      </p:sp>
      <p:sp>
        <p:nvSpPr>
          <p:cNvPr id="109" name="Google Shape;109;p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126" name="Google Shape;126;p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141" name="Google Shape;141;p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157" name="Google Shape;157;p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171" name="Google Shape;171;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186" name="Google Shape;186;p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p>
        </p:txBody>
      </p:sp>
      <p:sp>
        <p:nvSpPr>
          <p:cNvPr id="201" name="Google Shape;201;p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openxmlformats.org/officeDocument/2006/relationships/notesSlide" Target="../notesSlides/notesSlide19.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6.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7.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23854" y="-1"/>
            <a:ext cx="12228733" cy="7109139"/>
          </a:xfrm>
          <a:prstGeom prst="rect">
            <a:avLst/>
          </a:prstGeom>
          <a:noFill/>
          <a:ln>
            <a:noFill/>
          </a:ln>
        </p:spPr>
      </p:pic>
      <p:pic>
        <p:nvPicPr>
          <p:cNvPr id="90" name="Google Shape;90;p1"/>
          <p:cNvPicPr preferRelativeResize="0"/>
          <p:nvPr/>
        </p:nvPicPr>
        <p:blipFill rotWithShape="1">
          <a:blip r:embed="rId4">
            <a:alphaModFix/>
          </a:blip>
          <a:srcRect/>
          <a:stretch/>
        </p:blipFill>
        <p:spPr>
          <a:xfrm>
            <a:off x="2703486" y="141670"/>
            <a:ext cx="3482667" cy="9524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15"/>
        <p:cNvGrpSpPr/>
        <p:nvPr/>
      </p:nvGrpSpPr>
      <p:grpSpPr>
        <a:xfrm>
          <a:off x="0" y="0"/>
          <a:ext cx="0" cy="0"/>
          <a:chOff x="0" y="0"/>
          <a:chExt cx="0" cy="0"/>
        </a:xfrm>
      </p:grpSpPr>
      <p:sp>
        <p:nvSpPr>
          <p:cNvPr id="216" name="Google Shape;216;p10"/>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17" name="Google Shape;217;p10"/>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FUNDING </a:t>
            </a:r>
            <a:r>
              <a:rPr lang="en-US" sz="5400">
                <a:solidFill>
                  <a:srgbClr val="1B4491"/>
                </a:solidFill>
                <a:latin typeface="Calibri"/>
                <a:ea typeface="Calibri"/>
                <a:cs typeface="Calibri"/>
                <a:sym typeface="Calibri"/>
              </a:rPr>
              <a:t>YOUR ACCOUNT</a:t>
            </a:r>
            <a:endParaRPr sz="5400" b="1">
              <a:solidFill>
                <a:srgbClr val="1B4491"/>
              </a:solidFill>
              <a:latin typeface="Calibri"/>
              <a:ea typeface="Calibri"/>
              <a:cs typeface="Calibri"/>
              <a:sym typeface="Calibri"/>
            </a:endParaRPr>
          </a:p>
        </p:txBody>
      </p:sp>
      <p:cxnSp>
        <p:nvCxnSpPr>
          <p:cNvPr id="218" name="Google Shape;218;p10"/>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219" name="Google Shape;219;p10"/>
          <p:cNvSpPr/>
          <p:nvPr/>
        </p:nvSpPr>
        <p:spPr>
          <a:xfrm>
            <a:off x="785729" y="3338988"/>
            <a:ext cx="3215819"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0"/>
          <p:cNvSpPr txBox="1"/>
          <p:nvPr/>
        </p:nvSpPr>
        <p:spPr>
          <a:xfrm>
            <a:off x="139532" y="3453010"/>
            <a:ext cx="4506433" cy="67392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a:solidFill>
                  <a:schemeClr val="lt1"/>
                </a:solidFill>
                <a:latin typeface="Open Sans ExtraBold"/>
                <a:ea typeface="Open Sans ExtraBold"/>
                <a:cs typeface="Open Sans ExtraBold"/>
                <a:sym typeface="Open Sans ExtraBold"/>
              </a:rPr>
              <a:t>EFT</a:t>
            </a:r>
            <a:endParaRPr/>
          </a:p>
          <a:p>
            <a:pPr marL="0" marR="0" lvl="0" indent="0" algn="ctr" rtl="0">
              <a:lnSpc>
                <a:spcPct val="90000"/>
              </a:lnSpc>
              <a:spcBef>
                <a:spcPts val="0"/>
              </a:spcBef>
              <a:spcAft>
                <a:spcPts val="0"/>
              </a:spcAft>
              <a:buClr>
                <a:schemeClr val="lt1"/>
              </a:buClr>
              <a:buSzPts val="1800"/>
              <a:buFont typeface="Open Sans ExtraBold"/>
              <a:buNone/>
            </a:pPr>
            <a:r>
              <a:rPr lang="en-US" sz="1800" b="1">
                <a:solidFill>
                  <a:schemeClr val="lt1"/>
                </a:solidFill>
                <a:latin typeface="Open Sans ExtraBold"/>
                <a:ea typeface="Open Sans ExtraBold"/>
                <a:cs typeface="Open Sans ExtraBold"/>
                <a:sym typeface="Open Sans ExtraBold"/>
              </a:rPr>
              <a:t>(Electronic Funds Transfer)</a:t>
            </a:r>
            <a:endParaRPr/>
          </a:p>
        </p:txBody>
      </p:sp>
      <p:sp>
        <p:nvSpPr>
          <p:cNvPr id="221" name="Google Shape;221;p10"/>
          <p:cNvSpPr/>
          <p:nvPr/>
        </p:nvSpPr>
        <p:spPr>
          <a:xfrm>
            <a:off x="4624983" y="3332921"/>
            <a:ext cx="3054626"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10"/>
          <p:cNvSpPr txBox="1"/>
          <p:nvPr/>
        </p:nvSpPr>
        <p:spPr>
          <a:xfrm>
            <a:off x="4645965" y="3453010"/>
            <a:ext cx="2995902" cy="6420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a:solidFill>
                  <a:schemeClr val="lt1"/>
                </a:solidFill>
                <a:latin typeface="Open Sans ExtraBold"/>
                <a:ea typeface="Open Sans ExtraBold"/>
                <a:cs typeface="Open Sans ExtraBold"/>
                <a:sym typeface="Open Sans ExtraBold"/>
              </a:rPr>
              <a:t>Check</a:t>
            </a:r>
            <a:endParaRPr/>
          </a:p>
        </p:txBody>
      </p:sp>
      <p:sp>
        <p:nvSpPr>
          <p:cNvPr id="223" name="Google Shape;223;p10"/>
          <p:cNvSpPr/>
          <p:nvPr/>
        </p:nvSpPr>
        <p:spPr>
          <a:xfrm>
            <a:off x="8346789" y="3313971"/>
            <a:ext cx="3054626"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0"/>
          <p:cNvSpPr txBox="1"/>
          <p:nvPr/>
        </p:nvSpPr>
        <p:spPr>
          <a:xfrm>
            <a:off x="7620885" y="3421111"/>
            <a:ext cx="4506433" cy="6420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a:solidFill>
                  <a:schemeClr val="lt1"/>
                </a:solidFill>
                <a:latin typeface="Open Sans ExtraBold"/>
                <a:ea typeface="Open Sans ExtraBold"/>
                <a:cs typeface="Open Sans ExtraBold"/>
                <a:sym typeface="Open Sans ExtraBold"/>
              </a:rPr>
              <a:t>Payroll </a:t>
            </a:r>
            <a:endParaRPr/>
          </a:p>
          <a:p>
            <a:pPr marL="0" marR="0" lvl="0" indent="0" algn="ctr" rtl="0">
              <a:lnSpc>
                <a:spcPct val="90000"/>
              </a:lnSpc>
              <a:spcBef>
                <a:spcPts val="0"/>
              </a:spcBef>
              <a:spcAft>
                <a:spcPts val="0"/>
              </a:spcAft>
              <a:buClr>
                <a:schemeClr val="lt1"/>
              </a:buClr>
              <a:buSzPts val="2400"/>
              <a:buFont typeface="Open Sans ExtraBold"/>
              <a:buNone/>
            </a:pPr>
            <a:r>
              <a:rPr lang="en-US" sz="2400" b="1">
                <a:solidFill>
                  <a:schemeClr val="lt1"/>
                </a:solidFill>
                <a:latin typeface="Open Sans ExtraBold"/>
                <a:ea typeface="Open Sans ExtraBold"/>
                <a:cs typeface="Open Sans ExtraBold"/>
                <a:sym typeface="Open Sans ExtraBold"/>
              </a:rPr>
              <a:t>Direct Deposit</a:t>
            </a:r>
            <a:endParaRPr/>
          </a:p>
        </p:txBody>
      </p:sp>
      <p:sp>
        <p:nvSpPr>
          <p:cNvPr id="225" name="Google Shape;225;p10"/>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 name="Google Shape;226;p10"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31"/>
        <p:cNvGrpSpPr/>
        <p:nvPr/>
      </p:nvGrpSpPr>
      <p:grpSpPr>
        <a:xfrm>
          <a:off x="0" y="0"/>
          <a:ext cx="0" cy="0"/>
          <a:chOff x="0" y="0"/>
          <a:chExt cx="0" cy="0"/>
        </a:xfrm>
      </p:grpSpPr>
      <p:sp>
        <p:nvSpPr>
          <p:cNvPr id="232" name="Google Shape;232;p11"/>
          <p:cNvSpPr/>
          <p:nvPr/>
        </p:nvSpPr>
        <p:spPr>
          <a:xfrm>
            <a:off x="6631012" y="1846384"/>
            <a:ext cx="4765432" cy="3921368"/>
          </a:xfrm>
          <a:prstGeom prst="rect">
            <a:avLst/>
          </a:prstGeom>
          <a:solidFill>
            <a:srgbClr val="F2F2F2"/>
          </a:solidFill>
          <a:ln w="12700" cap="flat" cmpd="sng">
            <a:solidFill>
              <a:srgbClr val="7F7F7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1"/>
          <p:cNvSpPr/>
          <p:nvPr/>
        </p:nvSpPr>
        <p:spPr>
          <a:xfrm>
            <a:off x="762000" y="1846385"/>
            <a:ext cx="4590176" cy="3921368"/>
          </a:xfrm>
          <a:prstGeom prst="rect">
            <a:avLst/>
          </a:prstGeom>
          <a:solidFill>
            <a:srgbClr val="F2F2F2"/>
          </a:solidFill>
          <a:ln w="12700" cap="flat" cmpd="sng">
            <a:solidFill>
              <a:srgbClr val="7F7F7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1"/>
          <p:cNvSpPr txBox="1"/>
          <p:nvPr/>
        </p:nvSpPr>
        <p:spPr>
          <a:xfrm>
            <a:off x="1359877" y="462052"/>
            <a:ext cx="9472246"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1B4491"/>
                </a:solidFill>
                <a:latin typeface="Open Sans"/>
                <a:ea typeface="Open Sans"/>
                <a:cs typeface="Open Sans"/>
                <a:sym typeface="Open Sans"/>
              </a:rPr>
              <a:t>Payroll Direct Deposit For Employees </a:t>
            </a:r>
            <a:endParaRPr/>
          </a:p>
          <a:p>
            <a:pPr marL="0" marR="0" lvl="0" indent="0" algn="ctr" rtl="0">
              <a:spcBef>
                <a:spcPts val="0"/>
              </a:spcBef>
              <a:spcAft>
                <a:spcPts val="0"/>
              </a:spcAft>
              <a:buNone/>
            </a:pPr>
            <a:r>
              <a:rPr lang="en-US" sz="3200" b="1">
                <a:solidFill>
                  <a:srgbClr val="1B4491"/>
                </a:solidFill>
                <a:latin typeface="Open Sans"/>
                <a:ea typeface="Open Sans"/>
                <a:cs typeface="Open Sans"/>
                <a:sym typeface="Open Sans"/>
              </a:rPr>
              <a:t>with Disabilities and Their Families</a:t>
            </a:r>
            <a:endParaRPr sz="3200">
              <a:solidFill>
                <a:srgbClr val="1B4491"/>
              </a:solidFill>
              <a:latin typeface="Open Sans"/>
              <a:ea typeface="Open Sans"/>
              <a:cs typeface="Open Sans"/>
              <a:sym typeface="Open Sans"/>
            </a:endParaRPr>
          </a:p>
        </p:txBody>
      </p:sp>
      <p:sp>
        <p:nvSpPr>
          <p:cNvPr id="235" name="Google Shape;235;p11"/>
          <p:cNvSpPr txBox="1"/>
          <p:nvPr/>
        </p:nvSpPr>
        <p:spPr>
          <a:xfrm>
            <a:off x="883919" y="2059394"/>
            <a:ext cx="4216588" cy="3016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INCLUSION</a:t>
            </a:r>
            <a:endParaRPr/>
          </a:p>
          <a:p>
            <a:pPr marL="0" marR="0" lvl="0" indent="0" algn="l" rtl="0">
              <a:spcBef>
                <a:spcPts val="0"/>
              </a:spcBef>
              <a:spcAft>
                <a:spcPts val="0"/>
              </a:spcAft>
              <a:buNone/>
            </a:pPr>
            <a:r>
              <a:rPr lang="en-US" sz="1800">
                <a:solidFill>
                  <a:schemeClr val="dk1"/>
                </a:solidFill>
                <a:latin typeface="Open Sans"/>
                <a:ea typeface="Open Sans"/>
                <a:cs typeface="Open Sans"/>
                <a:sym typeface="Open Sans"/>
              </a:rPr>
              <a:t>Benefits for Your Company</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Adds a no-cost benefit for your company and employees</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Provides every employee the opportunity to save and invest in their future</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Promotes inclusion and brings financial parity to your workforce</a:t>
            </a:r>
            <a:endParaRPr/>
          </a:p>
        </p:txBody>
      </p:sp>
      <p:sp>
        <p:nvSpPr>
          <p:cNvPr id="236" name="Google Shape;236;p11"/>
          <p:cNvSpPr txBox="1"/>
          <p:nvPr/>
        </p:nvSpPr>
        <p:spPr>
          <a:xfrm>
            <a:off x="6723012" y="2025521"/>
            <a:ext cx="4641347"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EMPOWERMENT</a:t>
            </a:r>
            <a:endParaRPr/>
          </a:p>
          <a:p>
            <a:pPr marL="0" marR="0" lvl="0" indent="0" algn="l" rtl="0">
              <a:spcBef>
                <a:spcPts val="0"/>
              </a:spcBef>
              <a:spcAft>
                <a:spcPts val="0"/>
              </a:spcAft>
              <a:buNone/>
            </a:pPr>
            <a:r>
              <a:rPr lang="en-US" sz="1800">
                <a:solidFill>
                  <a:schemeClr val="dk1"/>
                </a:solidFill>
                <a:latin typeface="Open Sans"/>
                <a:ea typeface="Open Sans"/>
                <a:cs typeface="Open Sans"/>
                <a:sym typeface="Open Sans"/>
              </a:rPr>
              <a:t>Benefits for Your Employees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Employees living with disabilities can now save more money while keeping public benefits</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Easily set up payroll deduction for themselves or family members living with disabilities </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Diverse savings and investment opportunities through STABLE Account </a:t>
            </a:r>
            <a:endParaRPr/>
          </a:p>
        </p:txBody>
      </p:sp>
      <p:sp>
        <p:nvSpPr>
          <p:cNvPr id="237" name="Google Shape;237;p11"/>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8" name="Google Shape;238;p11"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43"/>
        <p:cNvGrpSpPr/>
        <p:nvPr/>
      </p:nvGrpSpPr>
      <p:grpSpPr>
        <a:xfrm>
          <a:off x="0" y="0"/>
          <a:ext cx="0" cy="0"/>
          <a:chOff x="0" y="0"/>
          <a:chExt cx="0" cy="0"/>
        </a:xfrm>
      </p:grpSpPr>
      <p:sp>
        <p:nvSpPr>
          <p:cNvPr id="244" name="Google Shape;244;p12"/>
          <p:cNvSpPr txBox="1"/>
          <p:nvPr/>
        </p:nvSpPr>
        <p:spPr>
          <a:xfrm>
            <a:off x="297929" y="5358545"/>
            <a:ext cx="715065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1B4491"/>
                </a:solidFill>
                <a:latin typeface="Open Sans"/>
                <a:ea typeface="Open Sans"/>
                <a:cs typeface="Open Sans"/>
                <a:sym typeface="Open Sans"/>
              </a:rPr>
              <a:t>System automatically rejects excess contributions</a:t>
            </a:r>
            <a:endParaRPr/>
          </a:p>
        </p:txBody>
      </p:sp>
      <p:grpSp>
        <p:nvGrpSpPr>
          <p:cNvPr id="245" name="Google Shape;245;p12"/>
          <p:cNvGrpSpPr/>
          <p:nvPr/>
        </p:nvGrpSpPr>
        <p:grpSpPr>
          <a:xfrm>
            <a:off x="4458124" y="2452049"/>
            <a:ext cx="3365202" cy="793718"/>
            <a:chOff x="9046516" y="4001225"/>
            <a:chExt cx="3365202" cy="793718"/>
          </a:xfrm>
        </p:grpSpPr>
        <p:sp>
          <p:nvSpPr>
            <p:cNvPr id="246" name="Google Shape;246;p12"/>
            <p:cNvSpPr txBox="1"/>
            <p:nvPr/>
          </p:nvSpPr>
          <p:spPr>
            <a:xfrm>
              <a:off x="9047409" y="4394833"/>
              <a:ext cx="29009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Up to $32,580 per year</a:t>
              </a:r>
              <a:endParaRPr/>
            </a:p>
          </p:txBody>
        </p:sp>
        <p:sp>
          <p:nvSpPr>
            <p:cNvPr id="247" name="Google Shape;247;p12"/>
            <p:cNvSpPr txBox="1"/>
            <p:nvPr/>
          </p:nvSpPr>
          <p:spPr>
            <a:xfrm>
              <a:off x="9046516" y="4001225"/>
              <a:ext cx="3365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IF EMPLOYED</a:t>
              </a:r>
              <a:endParaRPr/>
            </a:p>
          </p:txBody>
        </p:sp>
      </p:grpSp>
      <p:grpSp>
        <p:nvGrpSpPr>
          <p:cNvPr id="248" name="Google Shape;248;p12"/>
          <p:cNvGrpSpPr/>
          <p:nvPr/>
        </p:nvGrpSpPr>
        <p:grpSpPr>
          <a:xfrm>
            <a:off x="736357" y="2452524"/>
            <a:ext cx="3365202" cy="1101494"/>
            <a:chOff x="4967159" y="4001225"/>
            <a:chExt cx="3365202" cy="1101494"/>
          </a:xfrm>
        </p:grpSpPr>
        <p:sp>
          <p:nvSpPr>
            <p:cNvPr id="249" name="Google Shape;249;p12"/>
            <p:cNvSpPr txBox="1"/>
            <p:nvPr/>
          </p:nvSpPr>
          <p:spPr>
            <a:xfrm>
              <a:off x="4968052" y="4394833"/>
              <a:ext cx="290092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$18,000 per year </a:t>
              </a:r>
              <a:br>
                <a:rPr lang="en-US" sz="2000">
                  <a:solidFill>
                    <a:schemeClr val="dk1"/>
                  </a:solidFill>
                  <a:latin typeface="Open Sans"/>
                  <a:ea typeface="Open Sans"/>
                  <a:cs typeface="Open Sans"/>
                  <a:sym typeface="Open Sans"/>
                </a:rPr>
              </a:br>
              <a:r>
                <a:rPr lang="en-US" sz="2000">
                  <a:solidFill>
                    <a:schemeClr val="dk1"/>
                  </a:solidFill>
                  <a:latin typeface="Open Sans"/>
                  <a:ea typeface="Open Sans"/>
                  <a:cs typeface="Open Sans"/>
                  <a:sym typeface="Open Sans"/>
                </a:rPr>
                <a:t>from all sources</a:t>
              </a:r>
              <a:endParaRPr/>
            </a:p>
          </p:txBody>
        </p:sp>
        <p:sp>
          <p:nvSpPr>
            <p:cNvPr id="250" name="Google Shape;250;p12"/>
            <p:cNvSpPr txBox="1"/>
            <p:nvPr/>
          </p:nvSpPr>
          <p:spPr>
            <a:xfrm>
              <a:off x="4967159" y="4001225"/>
              <a:ext cx="3365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IF NOT EMPLOYED</a:t>
              </a:r>
              <a:endParaRPr/>
            </a:p>
          </p:txBody>
        </p:sp>
      </p:grpSp>
      <p:grpSp>
        <p:nvGrpSpPr>
          <p:cNvPr id="251" name="Google Shape;251;p12"/>
          <p:cNvGrpSpPr/>
          <p:nvPr/>
        </p:nvGrpSpPr>
        <p:grpSpPr>
          <a:xfrm>
            <a:off x="2653450" y="4060221"/>
            <a:ext cx="3378007" cy="794717"/>
            <a:chOff x="1013315" y="3997979"/>
            <a:chExt cx="3378007" cy="794717"/>
          </a:xfrm>
        </p:grpSpPr>
        <p:sp>
          <p:nvSpPr>
            <p:cNvPr id="252" name="Google Shape;252;p12"/>
            <p:cNvSpPr txBox="1"/>
            <p:nvPr/>
          </p:nvSpPr>
          <p:spPr>
            <a:xfrm>
              <a:off x="1013315" y="4392586"/>
              <a:ext cx="336520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$541,000 balance limit</a:t>
              </a:r>
              <a:endParaRPr/>
            </a:p>
          </p:txBody>
        </p:sp>
        <p:sp>
          <p:nvSpPr>
            <p:cNvPr id="253" name="Google Shape;253;p12"/>
            <p:cNvSpPr txBox="1"/>
            <p:nvPr/>
          </p:nvSpPr>
          <p:spPr>
            <a:xfrm>
              <a:off x="1026120" y="3997979"/>
              <a:ext cx="3365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LIFETIME LIMIT</a:t>
              </a:r>
              <a:endParaRPr/>
            </a:p>
          </p:txBody>
        </p:sp>
      </p:grpSp>
      <p:sp>
        <p:nvSpPr>
          <p:cNvPr id="254" name="Google Shape;254;p12"/>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55" name="Google Shape;255;p12"/>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FUNDING </a:t>
            </a:r>
            <a:r>
              <a:rPr lang="en-US" sz="5400">
                <a:solidFill>
                  <a:srgbClr val="1B4491"/>
                </a:solidFill>
                <a:latin typeface="Calibri"/>
                <a:ea typeface="Calibri"/>
                <a:cs typeface="Calibri"/>
                <a:sym typeface="Calibri"/>
              </a:rPr>
              <a:t>YOUR ACCOUNT</a:t>
            </a:r>
            <a:endParaRPr sz="5400" b="1">
              <a:solidFill>
                <a:srgbClr val="1B4491"/>
              </a:solidFill>
              <a:latin typeface="Calibri"/>
              <a:ea typeface="Calibri"/>
              <a:cs typeface="Calibri"/>
              <a:sym typeface="Calibri"/>
            </a:endParaRPr>
          </a:p>
        </p:txBody>
      </p:sp>
      <p:cxnSp>
        <p:nvCxnSpPr>
          <p:cNvPr id="256" name="Google Shape;256;p12"/>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pic>
        <p:nvPicPr>
          <p:cNvPr id="257" name="Google Shape;257;p12" descr="A picture containing text, computer, computer, indoor&#10;&#10;Description automatically generated"/>
          <p:cNvPicPr preferRelativeResize="0"/>
          <p:nvPr/>
        </p:nvPicPr>
        <p:blipFill rotWithShape="1">
          <a:blip r:embed="rId5">
            <a:alphaModFix/>
          </a:blip>
          <a:srcRect/>
          <a:stretch/>
        </p:blipFill>
        <p:spPr>
          <a:xfrm>
            <a:off x="7717396" y="2051360"/>
            <a:ext cx="3365203" cy="3785853"/>
          </a:xfrm>
          <a:prstGeom prst="rect">
            <a:avLst/>
          </a:prstGeom>
          <a:noFill/>
          <a:ln>
            <a:noFill/>
          </a:ln>
          <a:effectLst>
            <a:outerShdw blurRad="292100" dist="139700" dir="2700000" algn="tl" rotWithShape="0">
              <a:srgbClr val="333333">
                <a:alpha val="64705"/>
              </a:srgbClr>
            </a:outerShdw>
          </a:effectLst>
        </p:spPr>
      </p:pic>
      <p:sp>
        <p:nvSpPr>
          <p:cNvPr id="258" name="Google Shape;258;p12"/>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9" name="Google Shape;259;p12"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64"/>
        <p:cNvGrpSpPr/>
        <p:nvPr/>
      </p:nvGrpSpPr>
      <p:grpSpPr>
        <a:xfrm>
          <a:off x="0" y="0"/>
          <a:ext cx="0" cy="0"/>
          <a:chOff x="0" y="0"/>
          <a:chExt cx="0" cy="0"/>
        </a:xfrm>
      </p:grpSpPr>
      <p:pic>
        <p:nvPicPr>
          <p:cNvPr id="265" name="Google Shape;265;p13" descr="iStock-475663934 (1)ty.png"/>
          <p:cNvPicPr preferRelativeResize="0"/>
          <p:nvPr/>
        </p:nvPicPr>
        <p:blipFill rotWithShape="1">
          <a:blip r:embed="rId5">
            <a:alphaModFix/>
          </a:blip>
          <a:srcRect/>
          <a:stretch/>
        </p:blipFill>
        <p:spPr>
          <a:xfrm>
            <a:off x="0" y="517693"/>
            <a:ext cx="11923485" cy="5687306"/>
          </a:xfrm>
          <a:prstGeom prst="rect">
            <a:avLst/>
          </a:prstGeom>
          <a:noFill/>
          <a:ln>
            <a:noFill/>
          </a:ln>
        </p:spPr>
      </p:pic>
      <p:sp>
        <p:nvSpPr>
          <p:cNvPr id="266" name="Google Shape;266;p13"/>
          <p:cNvSpPr txBox="1"/>
          <p:nvPr/>
        </p:nvSpPr>
        <p:spPr>
          <a:xfrm>
            <a:off x="2355329" y="5639899"/>
            <a:ext cx="71506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1B4491"/>
                </a:solidFill>
                <a:latin typeface="Open Sans"/>
                <a:ea typeface="Open Sans"/>
                <a:cs typeface="Open Sans"/>
                <a:sym typeface="Open Sans"/>
              </a:rPr>
              <a:t>System automatically rejects excess contributions</a:t>
            </a:r>
            <a:endParaRPr/>
          </a:p>
        </p:txBody>
      </p:sp>
      <p:sp>
        <p:nvSpPr>
          <p:cNvPr id="267" name="Google Shape;267;p13"/>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68" name="Google Shape;268;p13"/>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FUNDING </a:t>
            </a:r>
            <a:r>
              <a:rPr lang="en-US" sz="5400">
                <a:solidFill>
                  <a:srgbClr val="1B4491"/>
                </a:solidFill>
                <a:latin typeface="Calibri"/>
                <a:ea typeface="Calibri"/>
                <a:cs typeface="Calibri"/>
                <a:sym typeface="Calibri"/>
              </a:rPr>
              <a:t>YOUR ACCOUNT</a:t>
            </a:r>
            <a:endParaRPr sz="5400" b="1">
              <a:solidFill>
                <a:srgbClr val="1B4491"/>
              </a:solidFill>
              <a:latin typeface="Calibri"/>
              <a:ea typeface="Calibri"/>
              <a:cs typeface="Calibri"/>
              <a:sym typeface="Calibri"/>
            </a:endParaRPr>
          </a:p>
        </p:txBody>
      </p:sp>
      <p:cxnSp>
        <p:nvCxnSpPr>
          <p:cNvPr id="269" name="Google Shape;269;p13"/>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270" name="Google Shape;270;p13"/>
          <p:cNvSpPr txBox="1"/>
          <p:nvPr/>
        </p:nvSpPr>
        <p:spPr>
          <a:xfrm>
            <a:off x="736718" y="3431147"/>
            <a:ext cx="96516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Open Sans"/>
                <a:ea typeface="Open Sans"/>
                <a:cs typeface="Open Sans"/>
                <a:sym typeface="Open Sans"/>
              </a:rPr>
              <a:t>$18,000 per year from all sources</a:t>
            </a:r>
            <a:endParaRPr/>
          </a:p>
        </p:txBody>
      </p:sp>
      <p:sp>
        <p:nvSpPr>
          <p:cNvPr id="271" name="Google Shape;271;p13"/>
          <p:cNvSpPr txBox="1"/>
          <p:nvPr/>
        </p:nvSpPr>
        <p:spPr>
          <a:xfrm>
            <a:off x="736899" y="2719031"/>
            <a:ext cx="2251677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Open Sans"/>
                <a:ea typeface="Open Sans"/>
                <a:cs typeface="Open Sans"/>
                <a:sym typeface="Open Sans"/>
              </a:rPr>
              <a:t>IF NOT EMPLOYED</a:t>
            </a:r>
            <a:endParaRPr/>
          </a:p>
        </p:txBody>
      </p:sp>
      <p:sp>
        <p:nvSpPr>
          <p:cNvPr id="272" name="Google Shape;272;p13"/>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3" name="Google Shape;273;p13"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78"/>
        <p:cNvGrpSpPr/>
        <p:nvPr/>
      </p:nvGrpSpPr>
      <p:grpSpPr>
        <a:xfrm>
          <a:off x="0" y="0"/>
          <a:ext cx="0" cy="0"/>
          <a:chOff x="0" y="0"/>
          <a:chExt cx="0" cy="0"/>
        </a:xfrm>
      </p:grpSpPr>
      <p:pic>
        <p:nvPicPr>
          <p:cNvPr id="279" name="Google Shape;279;p14" descr="iStock-153482796xc.png"/>
          <p:cNvPicPr preferRelativeResize="0"/>
          <p:nvPr/>
        </p:nvPicPr>
        <p:blipFill rotWithShape="1">
          <a:blip r:embed="rId5">
            <a:alphaModFix/>
          </a:blip>
          <a:srcRect b="10780"/>
          <a:stretch/>
        </p:blipFill>
        <p:spPr>
          <a:xfrm>
            <a:off x="328246" y="1111094"/>
            <a:ext cx="11863753" cy="5097877"/>
          </a:xfrm>
          <a:prstGeom prst="rect">
            <a:avLst/>
          </a:prstGeom>
          <a:noFill/>
          <a:ln>
            <a:noFill/>
          </a:ln>
        </p:spPr>
      </p:pic>
      <p:sp>
        <p:nvSpPr>
          <p:cNvPr id="280" name="Google Shape;280;p14"/>
          <p:cNvSpPr txBox="1"/>
          <p:nvPr/>
        </p:nvSpPr>
        <p:spPr>
          <a:xfrm>
            <a:off x="2355329" y="5639899"/>
            <a:ext cx="71506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1B4491"/>
                </a:solidFill>
                <a:latin typeface="Open Sans"/>
                <a:ea typeface="Open Sans"/>
                <a:cs typeface="Open Sans"/>
                <a:sym typeface="Open Sans"/>
              </a:rPr>
              <a:t>System automatically rejects excess contributions</a:t>
            </a:r>
            <a:endParaRPr/>
          </a:p>
        </p:txBody>
      </p:sp>
      <p:sp>
        <p:nvSpPr>
          <p:cNvPr id="281" name="Google Shape;281;p14"/>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82" name="Google Shape;282;p14"/>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FUNDING </a:t>
            </a:r>
            <a:r>
              <a:rPr lang="en-US" sz="5400">
                <a:solidFill>
                  <a:srgbClr val="1B4491"/>
                </a:solidFill>
                <a:latin typeface="Calibri"/>
                <a:ea typeface="Calibri"/>
                <a:cs typeface="Calibri"/>
                <a:sym typeface="Calibri"/>
              </a:rPr>
              <a:t>YOUR ACCOUNT</a:t>
            </a:r>
            <a:endParaRPr sz="5400" b="1">
              <a:solidFill>
                <a:srgbClr val="1B4491"/>
              </a:solidFill>
              <a:latin typeface="Calibri"/>
              <a:ea typeface="Calibri"/>
              <a:cs typeface="Calibri"/>
              <a:sym typeface="Calibri"/>
            </a:endParaRPr>
          </a:p>
        </p:txBody>
      </p:sp>
      <p:cxnSp>
        <p:nvCxnSpPr>
          <p:cNvPr id="283" name="Google Shape;283;p14"/>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284" name="Google Shape;284;p14"/>
          <p:cNvSpPr txBox="1"/>
          <p:nvPr/>
        </p:nvSpPr>
        <p:spPr>
          <a:xfrm>
            <a:off x="736718" y="3431147"/>
            <a:ext cx="9651659"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Open Sans"/>
                <a:ea typeface="Open Sans"/>
                <a:cs typeface="Open Sans"/>
                <a:sym typeface="Open Sans"/>
              </a:rPr>
              <a:t>Up to $32,580 per year</a:t>
            </a: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2800" i="1">
                <a:solidFill>
                  <a:srgbClr val="00AEEF"/>
                </a:solidFill>
                <a:latin typeface="Open Sans"/>
                <a:ea typeface="Open Sans"/>
                <a:cs typeface="Open Sans"/>
                <a:sym typeface="Open Sans"/>
              </a:rPr>
              <a:t>$18,000 + wages up to an additional $14,580</a:t>
            </a:r>
            <a:endParaRPr sz="2800">
              <a:solidFill>
                <a:srgbClr val="00AEEF"/>
              </a:solidFill>
              <a:latin typeface="Calibri"/>
              <a:ea typeface="Calibri"/>
              <a:cs typeface="Calibri"/>
              <a:sym typeface="Calibri"/>
            </a:endParaRPr>
          </a:p>
        </p:txBody>
      </p:sp>
      <p:sp>
        <p:nvSpPr>
          <p:cNvPr id="285" name="Google Shape;285;p14"/>
          <p:cNvSpPr txBox="1"/>
          <p:nvPr/>
        </p:nvSpPr>
        <p:spPr>
          <a:xfrm>
            <a:off x="736899" y="2719031"/>
            <a:ext cx="2251677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Open Sans"/>
                <a:ea typeface="Open Sans"/>
                <a:cs typeface="Open Sans"/>
                <a:sym typeface="Open Sans"/>
              </a:rPr>
              <a:t>IF EMPLOYED</a:t>
            </a:r>
            <a:endParaRPr/>
          </a:p>
        </p:txBody>
      </p:sp>
      <p:sp>
        <p:nvSpPr>
          <p:cNvPr id="286" name="Google Shape;286;p14"/>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7" name="Google Shape;287;p14"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92"/>
        <p:cNvGrpSpPr/>
        <p:nvPr/>
      </p:nvGrpSpPr>
      <p:grpSpPr>
        <a:xfrm>
          <a:off x="0" y="0"/>
          <a:ext cx="0" cy="0"/>
          <a:chOff x="0" y="0"/>
          <a:chExt cx="0" cy="0"/>
        </a:xfrm>
      </p:grpSpPr>
      <p:pic>
        <p:nvPicPr>
          <p:cNvPr id="293" name="Google Shape;293;p15" descr="Hearing Impaird Boy2.png"/>
          <p:cNvPicPr preferRelativeResize="0"/>
          <p:nvPr/>
        </p:nvPicPr>
        <p:blipFill rotWithShape="1">
          <a:blip r:embed="rId5">
            <a:alphaModFix/>
          </a:blip>
          <a:srcRect/>
          <a:stretch/>
        </p:blipFill>
        <p:spPr>
          <a:xfrm>
            <a:off x="-1378057" y="212071"/>
            <a:ext cx="13572639" cy="5975367"/>
          </a:xfrm>
          <a:prstGeom prst="rect">
            <a:avLst/>
          </a:prstGeom>
          <a:noFill/>
          <a:ln>
            <a:noFill/>
          </a:ln>
        </p:spPr>
      </p:pic>
      <p:sp>
        <p:nvSpPr>
          <p:cNvPr id="294" name="Google Shape;294;p15"/>
          <p:cNvSpPr txBox="1"/>
          <p:nvPr/>
        </p:nvSpPr>
        <p:spPr>
          <a:xfrm>
            <a:off x="2355329" y="5639899"/>
            <a:ext cx="71506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1B4491"/>
                </a:solidFill>
                <a:latin typeface="Open Sans"/>
                <a:ea typeface="Open Sans"/>
                <a:cs typeface="Open Sans"/>
                <a:sym typeface="Open Sans"/>
              </a:rPr>
              <a:t>System automatically rejects excess contributions</a:t>
            </a:r>
            <a:endParaRPr/>
          </a:p>
        </p:txBody>
      </p:sp>
      <p:sp>
        <p:nvSpPr>
          <p:cNvPr id="295" name="Google Shape;295;p15"/>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96" name="Google Shape;296;p15"/>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FUNDING </a:t>
            </a:r>
            <a:r>
              <a:rPr lang="en-US" sz="5400">
                <a:solidFill>
                  <a:srgbClr val="1B4491"/>
                </a:solidFill>
                <a:latin typeface="Calibri"/>
                <a:ea typeface="Calibri"/>
                <a:cs typeface="Calibri"/>
                <a:sym typeface="Calibri"/>
              </a:rPr>
              <a:t>YOUR ACCOUNT</a:t>
            </a:r>
            <a:endParaRPr sz="5400" b="1">
              <a:solidFill>
                <a:srgbClr val="1B4491"/>
              </a:solidFill>
              <a:latin typeface="Calibri"/>
              <a:ea typeface="Calibri"/>
              <a:cs typeface="Calibri"/>
              <a:sym typeface="Calibri"/>
            </a:endParaRPr>
          </a:p>
        </p:txBody>
      </p:sp>
      <p:cxnSp>
        <p:nvCxnSpPr>
          <p:cNvPr id="297" name="Google Shape;297;p15"/>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298" name="Google Shape;298;p15"/>
          <p:cNvSpPr txBox="1"/>
          <p:nvPr/>
        </p:nvSpPr>
        <p:spPr>
          <a:xfrm>
            <a:off x="736718" y="3431147"/>
            <a:ext cx="96516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Open Sans"/>
                <a:ea typeface="Open Sans"/>
                <a:cs typeface="Open Sans"/>
                <a:sym typeface="Open Sans"/>
              </a:rPr>
              <a:t>$541,000 balance limit</a:t>
            </a:r>
            <a:endParaRPr sz="1800">
              <a:solidFill>
                <a:schemeClr val="dk1"/>
              </a:solidFill>
              <a:latin typeface="Open Sans"/>
              <a:ea typeface="Open Sans"/>
              <a:cs typeface="Open Sans"/>
              <a:sym typeface="Open Sans"/>
            </a:endParaRPr>
          </a:p>
        </p:txBody>
      </p:sp>
      <p:sp>
        <p:nvSpPr>
          <p:cNvPr id="299" name="Google Shape;299;p15"/>
          <p:cNvSpPr txBox="1"/>
          <p:nvPr/>
        </p:nvSpPr>
        <p:spPr>
          <a:xfrm>
            <a:off x="736899" y="2719031"/>
            <a:ext cx="2251677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Open Sans"/>
                <a:ea typeface="Open Sans"/>
                <a:cs typeface="Open Sans"/>
                <a:sym typeface="Open Sans"/>
              </a:rPr>
              <a:t>LIFETIME LIMIT</a:t>
            </a:r>
            <a:endParaRPr sz="4000" b="1">
              <a:solidFill>
                <a:schemeClr val="dk1"/>
              </a:solidFill>
              <a:latin typeface="Open Sans"/>
              <a:ea typeface="Open Sans"/>
              <a:cs typeface="Open Sans"/>
              <a:sym typeface="Open Sans"/>
            </a:endParaRPr>
          </a:p>
        </p:txBody>
      </p:sp>
      <p:sp>
        <p:nvSpPr>
          <p:cNvPr id="300" name="Google Shape;300;p15"/>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1" name="Google Shape;301;p15"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6"/>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308" name="Google Shape;308;p16"/>
          <p:cNvSpPr txBox="1"/>
          <p:nvPr/>
        </p:nvSpPr>
        <p:spPr>
          <a:xfrm>
            <a:off x="736899" y="801448"/>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4000"/>
              <a:buFont typeface="Open Sans"/>
              <a:buNone/>
            </a:pPr>
            <a:r>
              <a:rPr lang="en-US" sz="4000" b="1">
                <a:solidFill>
                  <a:srgbClr val="1B4491"/>
                </a:solidFill>
                <a:latin typeface="Open Sans"/>
                <a:ea typeface="Open Sans"/>
                <a:cs typeface="Open Sans"/>
                <a:sym typeface="Open Sans"/>
              </a:rPr>
              <a:t>The Gifting Page </a:t>
            </a:r>
            <a:r>
              <a:rPr lang="en-US" sz="4000">
                <a:solidFill>
                  <a:srgbClr val="1B4491"/>
                </a:solidFill>
                <a:latin typeface="Calibri"/>
                <a:ea typeface="Calibri"/>
                <a:cs typeface="Calibri"/>
                <a:sym typeface="Calibri"/>
              </a:rPr>
              <a:t>allows anyone to give financial gifts...directly into the STABLE Account</a:t>
            </a:r>
            <a:endParaRPr/>
          </a:p>
        </p:txBody>
      </p:sp>
      <p:sp>
        <p:nvSpPr>
          <p:cNvPr id="309" name="Google Shape;309;p16"/>
          <p:cNvSpPr txBox="1"/>
          <p:nvPr/>
        </p:nvSpPr>
        <p:spPr>
          <a:xfrm>
            <a:off x="564184" y="5072876"/>
            <a:ext cx="109359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Open Sans"/>
                <a:ea typeface="Open Sans"/>
                <a:cs typeface="Open Sans"/>
                <a:sym typeface="Open Sans"/>
              </a:rPr>
              <a:t>Does </a:t>
            </a:r>
            <a:r>
              <a:rPr lang="en-US" sz="3600" b="1" u="sng">
                <a:solidFill>
                  <a:schemeClr val="dk1"/>
                </a:solidFill>
                <a:latin typeface="Open Sans"/>
                <a:ea typeface="Open Sans"/>
                <a:cs typeface="Open Sans"/>
                <a:sym typeface="Open Sans"/>
              </a:rPr>
              <a:t>NOT</a:t>
            </a:r>
            <a:r>
              <a:rPr lang="en-US" sz="3600" b="1">
                <a:solidFill>
                  <a:schemeClr val="dk1"/>
                </a:solidFill>
                <a:latin typeface="Open Sans"/>
                <a:ea typeface="Open Sans"/>
                <a:cs typeface="Open Sans"/>
                <a:sym typeface="Open Sans"/>
              </a:rPr>
              <a:t> count as a RESOURCE or INCOME</a:t>
            </a:r>
            <a:endParaRPr sz="3600" b="1">
              <a:solidFill>
                <a:schemeClr val="dk1"/>
              </a:solidFill>
              <a:latin typeface="Open Sans"/>
              <a:ea typeface="Open Sans"/>
              <a:cs typeface="Open Sans"/>
              <a:sym typeface="Open Sans"/>
            </a:endParaRPr>
          </a:p>
        </p:txBody>
      </p:sp>
      <p:grpSp>
        <p:nvGrpSpPr>
          <p:cNvPr id="310" name="Google Shape;310;p16"/>
          <p:cNvGrpSpPr/>
          <p:nvPr/>
        </p:nvGrpSpPr>
        <p:grpSpPr>
          <a:xfrm>
            <a:off x="736899" y="2372499"/>
            <a:ext cx="10763250" cy="2190750"/>
            <a:chOff x="736899" y="2372499"/>
            <a:chExt cx="10763250" cy="2190750"/>
          </a:xfrm>
        </p:grpSpPr>
        <p:grpSp>
          <p:nvGrpSpPr>
            <p:cNvPr id="311" name="Google Shape;311;p16"/>
            <p:cNvGrpSpPr/>
            <p:nvPr/>
          </p:nvGrpSpPr>
          <p:grpSpPr>
            <a:xfrm>
              <a:off x="736899" y="2372499"/>
              <a:ext cx="10763250" cy="2190750"/>
              <a:chOff x="736899" y="2465263"/>
              <a:chExt cx="10763250" cy="2190750"/>
            </a:xfrm>
          </p:grpSpPr>
          <p:grpSp>
            <p:nvGrpSpPr>
              <p:cNvPr id="312" name="Google Shape;312;p16"/>
              <p:cNvGrpSpPr/>
              <p:nvPr/>
            </p:nvGrpSpPr>
            <p:grpSpPr>
              <a:xfrm>
                <a:off x="736899" y="2465263"/>
                <a:ext cx="10763250" cy="2190750"/>
                <a:chOff x="736899" y="2465263"/>
                <a:chExt cx="10763250" cy="2190750"/>
              </a:xfrm>
            </p:grpSpPr>
            <p:pic>
              <p:nvPicPr>
                <p:cNvPr id="313" name="Google Shape;313;p16"/>
                <p:cNvPicPr preferRelativeResize="0"/>
                <p:nvPr/>
              </p:nvPicPr>
              <p:blipFill rotWithShape="1">
                <a:blip r:embed="rId4">
                  <a:alphaModFix/>
                </a:blip>
                <a:srcRect/>
                <a:stretch/>
              </p:blipFill>
              <p:spPr>
                <a:xfrm>
                  <a:off x="736899" y="2465263"/>
                  <a:ext cx="10763250" cy="2190750"/>
                </a:xfrm>
                <a:prstGeom prst="rect">
                  <a:avLst/>
                </a:prstGeom>
                <a:noFill/>
                <a:ln>
                  <a:noFill/>
                </a:ln>
                <a:effectLst>
                  <a:outerShdw blurRad="292100" dist="139700" dir="2700000" algn="tl" rotWithShape="0">
                    <a:srgbClr val="333333">
                      <a:alpha val="64705"/>
                    </a:srgbClr>
                  </a:outerShdw>
                </a:effectLst>
              </p:spPr>
            </p:pic>
            <p:sp>
              <p:nvSpPr>
                <p:cNvPr id="314" name="Google Shape;314;p16"/>
                <p:cNvSpPr txBox="1"/>
                <p:nvPr/>
              </p:nvSpPr>
              <p:spPr>
                <a:xfrm>
                  <a:off x="2110739" y="2682650"/>
                  <a:ext cx="325870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Contribute to Amy’s Future</a:t>
                  </a:r>
                  <a:endParaRPr/>
                </a:p>
              </p:txBody>
            </p:sp>
          </p:grpSp>
          <p:sp>
            <p:nvSpPr>
              <p:cNvPr id="315" name="Google Shape;315;p16"/>
              <p:cNvSpPr txBox="1"/>
              <p:nvPr/>
            </p:nvSpPr>
            <p:spPr>
              <a:xfrm>
                <a:off x="7952424" y="2682650"/>
                <a:ext cx="325870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Amy’s Gifting Progress</a:t>
                </a:r>
                <a:endParaRPr/>
              </a:p>
            </p:txBody>
          </p:sp>
        </p:grpSp>
        <p:sp>
          <p:nvSpPr>
            <p:cNvPr id="316" name="Google Shape;316;p16"/>
            <p:cNvSpPr txBox="1"/>
            <p:nvPr/>
          </p:nvSpPr>
          <p:spPr>
            <a:xfrm>
              <a:off x="2110739" y="2908853"/>
              <a:ext cx="5764696"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A5A5A5"/>
                  </a:solidFill>
                  <a:latin typeface="Calibri"/>
                  <a:ea typeface="Calibri"/>
                  <a:cs typeface="Calibri"/>
                  <a:sym typeface="Calibri"/>
                </a:rPr>
                <a:t>Looking for the perfect gift?  A gift contribution to an ABLE account can help pay for everyday expenses and care down the road.  Plus, it’s easier than wrapping a present.  Thank you for contributing to Amy’s future.  </a:t>
              </a:r>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21"/>
        <p:cNvGrpSpPr/>
        <p:nvPr/>
      </p:nvGrpSpPr>
      <p:grpSpPr>
        <a:xfrm>
          <a:off x="0" y="0"/>
          <a:ext cx="0" cy="0"/>
          <a:chOff x="0" y="0"/>
          <a:chExt cx="0" cy="0"/>
        </a:xfrm>
      </p:grpSpPr>
      <p:sp>
        <p:nvSpPr>
          <p:cNvPr id="322" name="Google Shape;322;p17"/>
          <p:cNvSpPr txBox="1"/>
          <p:nvPr/>
        </p:nvSpPr>
        <p:spPr>
          <a:xfrm>
            <a:off x="851285" y="885430"/>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323" name="Google Shape;323;p17"/>
          <p:cNvSpPr txBox="1"/>
          <p:nvPr/>
        </p:nvSpPr>
        <p:spPr>
          <a:xfrm>
            <a:off x="712900" y="607185"/>
            <a:ext cx="5591312" cy="125706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INVESTMENT</a:t>
            </a:r>
            <a:endParaRPr/>
          </a:p>
          <a:p>
            <a:pPr marL="0" marR="0" lvl="0" indent="0" algn="l" rtl="0">
              <a:lnSpc>
                <a:spcPct val="90000"/>
              </a:lnSpc>
              <a:spcBef>
                <a:spcPts val="0"/>
              </a:spcBef>
              <a:spcAft>
                <a:spcPts val="0"/>
              </a:spcAft>
              <a:buClr>
                <a:srgbClr val="1B4491"/>
              </a:buClr>
              <a:buSzPts val="5400"/>
              <a:buFont typeface="Open Sans"/>
              <a:buNone/>
            </a:pPr>
            <a:r>
              <a:rPr lang="en-US" sz="5400">
                <a:solidFill>
                  <a:srgbClr val="1B4491"/>
                </a:solidFill>
                <a:latin typeface="Open Sans"/>
                <a:ea typeface="Open Sans"/>
                <a:cs typeface="Open Sans"/>
                <a:sym typeface="Open Sans"/>
              </a:rPr>
              <a:t>OPTIONS</a:t>
            </a:r>
            <a:endParaRPr sz="5400">
              <a:solidFill>
                <a:srgbClr val="1B4491"/>
              </a:solidFill>
              <a:latin typeface="Open Sans"/>
              <a:ea typeface="Open Sans"/>
              <a:cs typeface="Open Sans"/>
              <a:sym typeface="Open Sans"/>
            </a:endParaRPr>
          </a:p>
        </p:txBody>
      </p:sp>
      <p:cxnSp>
        <p:nvCxnSpPr>
          <p:cNvPr id="324" name="Google Shape;324;p17"/>
          <p:cNvCxnSpPr/>
          <p:nvPr/>
        </p:nvCxnSpPr>
        <p:spPr>
          <a:xfrm>
            <a:off x="801757" y="2042237"/>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325" name="Google Shape;325;p17"/>
          <p:cNvSpPr txBox="1"/>
          <p:nvPr/>
        </p:nvSpPr>
        <p:spPr>
          <a:xfrm>
            <a:off x="6541386" y="782234"/>
            <a:ext cx="4901609"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1B4491"/>
              </a:buClr>
              <a:buSzPts val="1800"/>
              <a:buFont typeface="Arial"/>
              <a:buChar char="•"/>
            </a:pPr>
            <a:r>
              <a:rPr lang="en-US" sz="1800">
                <a:solidFill>
                  <a:srgbClr val="1B4491"/>
                </a:solidFill>
                <a:latin typeface="Open Sans SemiBold"/>
                <a:ea typeface="Open Sans SemiBold"/>
                <a:cs typeface="Open Sans SemiBold"/>
                <a:sym typeface="Open Sans SemiBold"/>
              </a:rPr>
              <a:t>Four Vanguard mutual funds ranging from aggressive to conservative</a:t>
            </a:r>
            <a:endParaRPr sz="1800">
              <a:solidFill>
                <a:srgbClr val="1B4491"/>
              </a:solidFill>
              <a:latin typeface="Open Sans SemiBold"/>
              <a:ea typeface="Open Sans SemiBold"/>
              <a:cs typeface="Open Sans SemiBold"/>
              <a:sym typeface="Open Sans SemiBold"/>
            </a:endParaRPr>
          </a:p>
        </p:txBody>
      </p:sp>
      <p:sp>
        <p:nvSpPr>
          <p:cNvPr id="326" name="Google Shape;326;p17"/>
          <p:cNvSpPr txBox="1"/>
          <p:nvPr/>
        </p:nvSpPr>
        <p:spPr>
          <a:xfrm>
            <a:off x="6541385" y="1412887"/>
            <a:ext cx="5412076"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1B4491"/>
              </a:buClr>
              <a:buSzPts val="1800"/>
              <a:buFont typeface="Arial"/>
              <a:buChar char="•"/>
            </a:pPr>
            <a:r>
              <a:rPr lang="en-US" sz="1800">
                <a:solidFill>
                  <a:srgbClr val="1B4491"/>
                </a:solidFill>
                <a:latin typeface="Open Sans SemiBold"/>
                <a:ea typeface="Open Sans SemiBold"/>
                <a:cs typeface="Open Sans SemiBold"/>
                <a:sym typeface="Open Sans SemiBold"/>
              </a:rPr>
              <a:t>One principal-protected FDIC-Insured option</a:t>
            </a:r>
            <a:endParaRPr sz="1800">
              <a:solidFill>
                <a:srgbClr val="1B4491"/>
              </a:solidFill>
              <a:latin typeface="Open Sans SemiBold"/>
              <a:ea typeface="Open Sans SemiBold"/>
              <a:cs typeface="Open Sans SemiBold"/>
              <a:sym typeface="Open Sans SemiBold"/>
            </a:endParaRPr>
          </a:p>
        </p:txBody>
      </p:sp>
      <p:sp>
        <p:nvSpPr>
          <p:cNvPr id="327" name="Google Shape;327;p17"/>
          <p:cNvSpPr txBox="1"/>
          <p:nvPr/>
        </p:nvSpPr>
        <p:spPr>
          <a:xfrm>
            <a:off x="6487360" y="402843"/>
            <a:ext cx="49016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1B4491"/>
                </a:solidFill>
                <a:latin typeface="Open Sans SemiBold"/>
                <a:ea typeface="Open Sans SemiBold"/>
                <a:cs typeface="Open Sans SemiBold"/>
                <a:sym typeface="Open Sans SemiBold"/>
              </a:rPr>
              <a:t>Choose From</a:t>
            </a:r>
            <a:endParaRPr sz="1800" b="1">
              <a:solidFill>
                <a:srgbClr val="1B4491"/>
              </a:solidFill>
              <a:latin typeface="Open Sans SemiBold"/>
              <a:ea typeface="Open Sans SemiBold"/>
              <a:cs typeface="Open Sans SemiBold"/>
              <a:sym typeface="Open Sans SemiBold"/>
            </a:endParaRPr>
          </a:p>
        </p:txBody>
      </p:sp>
      <p:pic>
        <p:nvPicPr>
          <p:cNvPr id="328" name="Google Shape;328;p17"/>
          <p:cNvPicPr preferRelativeResize="0"/>
          <p:nvPr/>
        </p:nvPicPr>
        <p:blipFill rotWithShape="1">
          <a:blip r:embed="rId5">
            <a:alphaModFix/>
          </a:blip>
          <a:srcRect/>
          <a:stretch/>
        </p:blipFill>
        <p:spPr>
          <a:xfrm>
            <a:off x="288084" y="2698627"/>
            <a:ext cx="11665377" cy="2628054"/>
          </a:xfrm>
          <a:prstGeom prst="rect">
            <a:avLst/>
          </a:prstGeom>
          <a:noFill/>
          <a:ln>
            <a:noFill/>
          </a:ln>
          <a:effectLst>
            <a:outerShdw blurRad="292100" dist="139700" dir="2700000" algn="tl" rotWithShape="0">
              <a:srgbClr val="333333">
                <a:alpha val="64705"/>
              </a:srgbClr>
            </a:outerShdw>
          </a:effectLst>
        </p:spPr>
      </p:pic>
      <p:sp>
        <p:nvSpPr>
          <p:cNvPr id="329" name="Google Shape;329;p17"/>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0" name="Google Shape;330;p17"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35"/>
        <p:cNvGrpSpPr/>
        <p:nvPr/>
      </p:nvGrpSpPr>
      <p:grpSpPr>
        <a:xfrm>
          <a:off x="0" y="0"/>
          <a:ext cx="0" cy="0"/>
          <a:chOff x="0" y="0"/>
          <a:chExt cx="0" cy="0"/>
        </a:xfrm>
      </p:grpSpPr>
      <p:sp>
        <p:nvSpPr>
          <p:cNvPr id="336" name="Google Shape;336;p18"/>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337" name="Google Shape;337;p18"/>
          <p:cNvSpPr txBox="1"/>
          <p:nvPr/>
        </p:nvSpPr>
        <p:spPr>
          <a:xfrm>
            <a:off x="731252" y="691045"/>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a:solidFill>
                  <a:srgbClr val="1B4491"/>
                </a:solidFill>
                <a:latin typeface="Calibri"/>
                <a:ea typeface="Calibri"/>
                <a:cs typeface="Calibri"/>
                <a:sym typeface="Calibri"/>
              </a:rPr>
              <a:t>ACCOUNT</a:t>
            </a:r>
            <a:r>
              <a:rPr lang="en-US" sz="5400" b="1">
                <a:solidFill>
                  <a:srgbClr val="1B4491"/>
                </a:solidFill>
                <a:latin typeface="Open Sans"/>
                <a:ea typeface="Open Sans"/>
                <a:cs typeface="Open Sans"/>
                <a:sym typeface="Open Sans"/>
              </a:rPr>
              <a:t> COST </a:t>
            </a:r>
            <a:endParaRPr sz="4400">
              <a:solidFill>
                <a:schemeClr val="dk1"/>
              </a:solidFill>
              <a:latin typeface="Calibri"/>
              <a:ea typeface="Calibri"/>
              <a:cs typeface="Calibri"/>
              <a:sym typeface="Calibri"/>
            </a:endParaRPr>
          </a:p>
        </p:txBody>
      </p:sp>
      <p:cxnSp>
        <p:nvCxnSpPr>
          <p:cNvPr id="338" name="Google Shape;338;p18"/>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339" name="Google Shape;339;p18"/>
          <p:cNvSpPr txBox="1"/>
          <p:nvPr/>
        </p:nvSpPr>
        <p:spPr>
          <a:xfrm>
            <a:off x="7334542" y="1014395"/>
            <a:ext cx="445734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1B4491"/>
                </a:solidFill>
                <a:latin typeface="Open Sans"/>
                <a:ea typeface="Open Sans"/>
                <a:cs typeface="Open Sans"/>
                <a:sym typeface="Open Sans"/>
              </a:rPr>
              <a:t>There is a minimal cost for owning a STABLE Account</a:t>
            </a:r>
            <a:endParaRPr sz="1800" b="1">
              <a:solidFill>
                <a:srgbClr val="000000"/>
              </a:solidFill>
              <a:latin typeface="Calibri"/>
              <a:ea typeface="Calibri"/>
              <a:cs typeface="Calibri"/>
              <a:sym typeface="Calibri"/>
            </a:endParaRPr>
          </a:p>
        </p:txBody>
      </p:sp>
      <p:sp>
        <p:nvSpPr>
          <p:cNvPr id="340" name="Google Shape;340;p18"/>
          <p:cNvSpPr txBox="1"/>
          <p:nvPr/>
        </p:nvSpPr>
        <p:spPr>
          <a:xfrm>
            <a:off x="1197116" y="3229617"/>
            <a:ext cx="523476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Kentucky Residents</a:t>
            </a:r>
            <a:endParaRPr/>
          </a:p>
          <a:p>
            <a:pPr marL="0" marR="0" lvl="0" indent="0" algn="l" rtl="0">
              <a:lnSpc>
                <a:spcPct val="100000"/>
              </a:lnSpc>
              <a:spcBef>
                <a:spcPts val="0"/>
              </a:spcBef>
              <a:spcAft>
                <a:spcPts val="0"/>
              </a:spcAft>
              <a:buClr>
                <a:srgbClr val="000000"/>
              </a:buClr>
              <a:buSzPts val="1800"/>
              <a:buFont typeface="Open Sans"/>
              <a:buNone/>
            </a:pPr>
            <a:r>
              <a:rPr lang="en-US" sz="1800" b="1" i="0" u="none" strike="noStrike" cap="none">
                <a:solidFill>
                  <a:srgbClr val="000000"/>
                </a:solidFill>
                <a:latin typeface="Open Sans"/>
                <a:ea typeface="Open Sans"/>
                <a:cs typeface="Open Sans"/>
                <a:sym typeface="Open Sans"/>
              </a:rPr>
              <a:t>$2.25 per month</a:t>
            </a:r>
            <a:endParaRPr/>
          </a:p>
          <a:p>
            <a:pPr marL="0" marR="0" lvl="0" indent="0" algn="l" rtl="0">
              <a:lnSpc>
                <a:spcPct val="100000"/>
              </a:lnSpc>
              <a:spcBef>
                <a:spcPts val="0"/>
              </a:spcBef>
              <a:spcAft>
                <a:spcPts val="0"/>
              </a:spcAft>
              <a:buClr>
                <a:srgbClr val="000000"/>
              </a:buClr>
              <a:buSzPts val="1800"/>
              <a:buFont typeface="Open Sans"/>
              <a:buNone/>
            </a:pPr>
            <a:r>
              <a:rPr lang="en-US" sz="1800" b="1" i="0" u="none" strike="noStrike" cap="none">
                <a:solidFill>
                  <a:srgbClr val="000000"/>
                </a:solidFill>
                <a:latin typeface="Open Sans"/>
                <a:ea typeface="Open Sans"/>
                <a:cs typeface="Open Sans"/>
                <a:sym typeface="Open Sans"/>
              </a:rPr>
              <a:t>($</a:t>
            </a:r>
            <a:r>
              <a:rPr lang="en-US" sz="1800" b="1">
                <a:solidFill>
                  <a:srgbClr val="000000"/>
                </a:solidFill>
                <a:latin typeface="Open Sans"/>
                <a:ea typeface="Open Sans"/>
                <a:cs typeface="Open Sans"/>
                <a:sym typeface="Open Sans"/>
              </a:rPr>
              <a:t>6</a:t>
            </a:r>
            <a:r>
              <a:rPr lang="en-US" sz="1800" b="1" i="0" u="none" strike="noStrike" cap="none">
                <a:solidFill>
                  <a:srgbClr val="000000"/>
                </a:solidFill>
                <a:latin typeface="Open Sans"/>
                <a:ea typeface="Open Sans"/>
                <a:cs typeface="Open Sans"/>
                <a:sym typeface="Open Sans"/>
              </a:rPr>
              <a:t>.75 charged quarterly)</a:t>
            </a:r>
            <a:endParaRPr/>
          </a:p>
        </p:txBody>
      </p:sp>
      <p:sp>
        <p:nvSpPr>
          <p:cNvPr id="341" name="Google Shape;341;p18"/>
          <p:cNvSpPr txBox="1"/>
          <p:nvPr/>
        </p:nvSpPr>
        <p:spPr>
          <a:xfrm>
            <a:off x="1197116" y="2305597"/>
            <a:ext cx="3968364" cy="400110"/>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FF"/>
                </a:solidFill>
                <a:latin typeface="Open Sans"/>
                <a:ea typeface="Open Sans"/>
                <a:cs typeface="Open Sans"/>
                <a:sym typeface="Open Sans"/>
              </a:rPr>
              <a:t>Monthly Maintenance Fees</a:t>
            </a:r>
            <a:endParaRPr/>
          </a:p>
        </p:txBody>
      </p:sp>
      <p:sp>
        <p:nvSpPr>
          <p:cNvPr id="342" name="Google Shape;342;p18"/>
          <p:cNvSpPr txBox="1"/>
          <p:nvPr/>
        </p:nvSpPr>
        <p:spPr>
          <a:xfrm>
            <a:off x="6433319" y="2317320"/>
            <a:ext cx="3950779" cy="400110"/>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FF"/>
                </a:solidFill>
                <a:latin typeface="Open Sans"/>
                <a:ea typeface="Open Sans"/>
                <a:cs typeface="Open Sans"/>
                <a:sym typeface="Open Sans"/>
              </a:rPr>
              <a:t>Asset-Based Fees</a:t>
            </a:r>
            <a:endParaRPr/>
          </a:p>
        </p:txBody>
      </p:sp>
      <p:sp>
        <p:nvSpPr>
          <p:cNvPr id="343" name="Google Shape;343;p18"/>
          <p:cNvSpPr txBox="1"/>
          <p:nvPr/>
        </p:nvSpPr>
        <p:spPr>
          <a:xfrm>
            <a:off x="6433319" y="3229689"/>
            <a:ext cx="4666433"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Kentucky Residents</a:t>
            </a:r>
            <a:endParaRPr/>
          </a:p>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Between 0.19% and 0.33%</a:t>
            </a:r>
            <a:endParaRPr/>
          </a:p>
        </p:txBody>
      </p:sp>
      <p:sp>
        <p:nvSpPr>
          <p:cNvPr id="344" name="Google Shape;344;p18"/>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5" name="Google Shape;345;p18"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50"/>
        <p:cNvGrpSpPr/>
        <p:nvPr/>
      </p:nvGrpSpPr>
      <p:grpSpPr>
        <a:xfrm>
          <a:off x="0" y="0"/>
          <a:ext cx="0" cy="0"/>
          <a:chOff x="0" y="0"/>
          <a:chExt cx="0" cy="0"/>
        </a:xfrm>
      </p:grpSpPr>
      <p:sp>
        <p:nvSpPr>
          <p:cNvPr id="351" name="Google Shape;351;p19"/>
          <p:cNvSpPr txBox="1"/>
          <p:nvPr/>
        </p:nvSpPr>
        <p:spPr>
          <a:xfrm>
            <a:off x="851285" y="885430"/>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352" name="Google Shape;352;p19"/>
          <p:cNvSpPr txBox="1"/>
          <p:nvPr/>
        </p:nvSpPr>
        <p:spPr>
          <a:xfrm>
            <a:off x="712900" y="607185"/>
            <a:ext cx="5591312" cy="125706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SPENDING</a:t>
            </a:r>
            <a:endParaRPr/>
          </a:p>
          <a:p>
            <a:pPr marL="0" marR="0" lvl="0" indent="0" algn="l" rtl="0">
              <a:lnSpc>
                <a:spcPct val="90000"/>
              </a:lnSpc>
              <a:spcBef>
                <a:spcPts val="0"/>
              </a:spcBef>
              <a:spcAft>
                <a:spcPts val="0"/>
              </a:spcAft>
              <a:buClr>
                <a:srgbClr val="1B4491"/>
              </a:buClr>
              <a:buSzPts val="5400"/>
              <a:buFont typeface="Calibri"/>
              <a:buNone/>
            </a:pPr>
            <a:r>
              <a:rPr lang="en-US" sz="5400">
                <a:solidFill>
                  <a:srgbClr val="1B4491"/>
                </a:solidFill>
                <a:latin typeface="Calibri"/>
                <a:ea typeface="Calibri"/>
                <a:cs typeface="Calibri"/>
                <a:sym typeface="Calibri"/>
              </a:rPr>
              <a:t>YOUR FUNDS</a:t>
            </a:r>
            <a:endParaRPr/>
          </a:p>
        </p:txBody>
      </p:sp>
      <p:cxnSp>
        <p:nvCxnSpPr>
          <p:cNvPr id="353" name="Google Shape;353;p19"/>
          <p:cNvCxnSpPr/>
          <p:nvPr/>
        </p:nvCxnSpPr>
        <p:spPr>
          <a:xfrm>
            <a:off x="801757" y="2042237"/>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354" name="Google Shape;354;p19"/>
          <p:cNvSpPr txBox="1"/>
          <p:nvPr/>
        </p:nvSpPr>
        <p:spPr>
          <a:xfrm>
            <a:off x="291548" y="2428816"/>
            <a:ext cx="115956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Open Sans"/>
                <a:ea typeface="Open Sans"/>
                <a:cs typeface="Open Sans"/>
                <a:sym typeface="Open Sans"/>
              </a:rPr>
              <a:t>Must relate to the disability </a:t>
            </a:r>
            <a:r>
              <a:rPr lang="en-US" sz="2000" b="1">
                <a:solidFill>
                  <a:srgbClr val="000000"/>
                </a:solidFill>
                <a:latin typeface="Open Sans ExtraBold"/>
                <a:ea typeface="Open Sans ExtraBold"/>
                <a:cs typeface="Open Sans ExtraBold"/>
                <a:sym typeface="Open Sans ExtraBold"/>
              </a:rPr>
              <a:t>+</a:t>
            </a:r>
            <a:r>
              <a:rPr lang="en-US" sz="2000" b="1">
                <a:solidFill>
                  <a:schemeClr val="dk1"/>
                </a:solidFill>
                <a:latin typeface="Open Sans"/>
                <a:ea typeface="Open Sans"/>
                <a:cs typeface="Open Sans"/>
                <a:sym typeface="Open Sans"/>
              </a:rPr>
              <a:t> help maintain or improve health, independence, or quality of life</a:t>
            </a:r>
            <a:endParaRPr sz="2000" b="1">
              <a:solidFill>
                <a:srgbClr val="000000"/>
              </a:solidFill>
              <a:latin typeface="Open Sans"/>
              <a:ea typeface="Open Sans"/>
              <a:cs typeface="Open Sans"/>
              <a:sym typeface="Open Sans"/>
            </a:endParaRPr>
          </a:p>
        </p:txBody>
      </p:sp>
      <p:sp>
        <p:nvSpPr>
          <p:cNvPr id="355" name="Google Shape;355;p19"/>
          <p:cNvSpPr txBox="1"/>
          <p:nvPr/>
        </p:nvSpPr>
        <p:spPr>
          <a:xfrm>
            <a:off x="6541387" y="883992"/>
            <a:ext cx="4901609"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1B4491"/>
                </a:solidFill>
                <a:latin typeface="Open Sans"/>
                <a:ea typeface="Open Sans"/>
                <a:cs typeface="Open Sans"/>
                <a:sym typeface="Open Sans"/>
              </a:rPr>
              <a:t>Withdrawals must be used on </a:t>
            </a:r>
            <a:endParaRPr sz="2000">
              <a:solidFill>
                <a:srgbClr val="1B4491"/>
              </a:solidFill>
              <a:latin typeface="Open Sans"/>
              <a:ea typeface="Open Sans"/>
              <a:cs typeface="Open Sans"/>
              <a:sym typeface="Open Sans"/>
            </a:endParaRPr>
          </a:p>
          <a:p>
            <a:pPr marL="0" marR="0" lvl="0" indent="0" algn="r" rtl="0">
              <a:spcBef>
                <a:spcPts val="0"/>
              </a:spcBef>
              <a:spcAft>
                <a:spcPts val="0"/>
              </a:spcAft>
              <a:buNone/>
            </a:pPr>
            <a:r>
              <a:rPr lang="en-US" sz="2000" b="1">
                <a:solidFill>
                  <a:srgbClr val="1B4491"/>
                </a:solidFill>
                <a:latin typeface="Open Sans"/>
                <a:ea typeface="Open Sans"/>
                <a:cs typeface="Open Sans"/>
                <a:sym typeface="Open Sans"/>
              </a:rPr>
              <a:t>“Qualified Disability Expenses”</a:t>
            </a:r>
            <a:endParaRPr sz="2000" b="1">
              <a:solidFill>
                <a:srgbClr val="1B4491"/>
              </a:solidFill>
              <a:latin typeface="Open Sans"/>
              <a:ea typeface="Open Sans"/>
              <a:cs typeface="Open Sans"/>
              <a:sym typeface="Open Sans"/>
            </a:endParaRPr>
          </a:p>
        </p:txBody>
      </p:sp>
      <p:sp>
        <p:nvSpPr>
          <p:cNvPr id="356" name="Google Shape;356;p19"/>
          <p:cNvSpPr txBox="1"/>
          <p:nvPr/>
        </p:nvSpPr>
        <p:spPr>
          <a:xfrm>
            <a:off x="979805" y="3759934"/>
            <a:ext cx="1920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Housing &amp; Rent</a:t>
            </a:r>
            <a:endParaRPr/>
          </a:p>
        </p:txBody>
      </p:sp>
      <p:sp>
        <p:nvSpPr>
          <p:cNvPr id="357" name="Google Shape;357;p19"/>
          <p:cNvSpPr txBox="1"/>
          <p:nvPr/>
        </p:nvSpPr>
        <p:spPr>
          <a:xfrm>
            <a:off x="3623812" y="3753631"/>
            <a:ext cx="226319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Basic Living Expenses</a:t>
            </a:r>
            <a:endParaRPr/>
          </a:p>
        </p:txBody>
      </p:sp>
      <p:sp>
        <p:nvSpPr>
          <p:cNvPr id="358" name="Google Shape;358;p19"/>
          <p:cNvSpPr txBox="1"/>
          <p:nvPr/>
        </p:nvSpPr>
        <p:spPr>
          <a:xfrm>
            <a:off x="6691373" y="3769853"/>
            <a:ext cx="1920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Transportation</a:t>
            </a:r>
            <a:endParaRPr/>
          </a:p>
        </p:txBody>
      </p:sp>
      <p:sp>
        <p:nvSpPr>
          <p:cNvPr id="359" name="Google Shape;359;p19"/>
          <p:cNvSpPr txBox="1"/>
          <p:nvPr/>
        </p:nvSpPr>
        <p:spPr>
          <a:xfrm>
            <a:off x="9566425" y="3769853"/>
            <a:ext cx="1920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Education</a:t>
            </a:r>
            <a:endParaRPr/>
          </a:p>
        </p:txBody>
      </p:sp>
      <p:sp>
        <p:nvSpPr>
          <p:cNvPr id="360" name="Google Shape;360;p19"/>
          <p:cNvSpPr txBox="1"/>
          <p:nvPr/>
        </p:nvSpPr>
        <p:spPr>
          <a:xfrm>
            <a:off x="801757" y="5021080"/>
            <a:ext cx="21634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Assistive Technology</a:t>
            </a:r>
            <a:endParaRPr/>
          </a:p>
        </p:txBody>
      </p:sp>
      <p:sp>
        <p:nvSpPr>
          <p:cNvPr id="361" name="Google Shape;361;p19"/>
          <p:cNvSpPr txBox="1"/>
          <p:nvPr/>
        </p:nvSpPr>
        <p:spPr>
          <a:xfrm>
            <a:off x="3531314" y="5048552"/>
            <a:ext cx="239008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Financial Management</a:t>
            </a:r>
            <a:endParaRPr/>
          </a:p>
        </p:txBody>
      </p:sp>
      <p:sp>
        <p:nvSpPr>
          <p:cNvPr id="362" name="Google Shape;362;p19"/>
          <p:cNvSpPr txBox="1"/>
          <p:nvPr/>
        </p:nvSpPr>
        <p:spPr>
          <a:xfrm>
            <a:off x="6677391" y="5064123"/>
            <a:ext cx="1920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Health &amp; Wellness</a:t>
            </a:r>
            <a:endParaRPr/>
          </a:p>
        </p:txBody>
      </p:sp>
      <p:sp>
        <p:nvSpPr>
          <p:cNvPr id="363" name="Google Shape;363;p19"/>
          <p:cNvSpPr txBox="1"/>
          <p:nvPr/>
        </p:nvSpPr>
        <p:spPr>
          <a:xfrm>
            <a:off x="9556650" y="5031567"/>
            <a:ext cx="1920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Open Sans"/>
                <a:ea typeface="Open Sans"/>
                <a:cs typeface="Open Sans"/>
                <a:sym typeface="Open Sans"/>
              </a:rPr>
              <a:t>Legal Fees</a:t>
            </a:r>
            <a:endParaRPr/>
          </a:p>
        </p:txBody>
      </p:sp>
      <p:pic>
        <p:nvPicPr>
          <p:cNvPr id="364" name="Google Shape;364;p19" descr="Icon&#10;&#10;Description automatically generated"/>
          <p:cNvPicPr preferRelativeResize="0"/>
          <p:nvPr/>
        </p:nvPicPr>
        <p:blipFill rotWithShape="1">
          <a:blip r:embed="rId5">
            <a:alphaModFix/>
          </a:blip>
          <a:srcRect/>
          <a:stretch/>
        </p:blipFill>
        <p:spPr>
          <a:xfrm>
            <a:off x="1655428" y="3202496"/>
            <a:ext cx="541090" cy="534100"/>
          </a:xfrm>
          <a:prstGeom prst="rect">
            <a:avLst/>
          </a:prstGeom>
          <a:noFill/>
          <a:ln>
            <a:noFill/>
          </a:ln>
        </p:spPr>
      </p:pic>
      <p:pic>
        <p:nvPicPr>
          <p:cNvPr id="365" name="Google Shape;365;p19" descr="Icon&#10;&#10;Description automatically generated"/>
          <p:cNvPicPr preferRelativeResize="0"/>
          <p:nvPr/>
        </p:nvPicPr>
        <p:blipFill rotWithShape="1">
          <a:blip r:embed="rId6">
            <a:alphaModFix/>
          </a:blip>
          <a:srcRect/>
          <a:stretch/>
        </p:blipFill>
        <p:spPr>
          <a:xfrm>
            <a:off x="4451758" y="3120004"/>
            <a:ext cx="617990" cy="617990"/>
          </a:xfrm>
          <a:prstGeom prst="rect">
            <a:avLst/>
          </a:prstGeom>
          <a:noFill/>
          <a:ln>
            <a:noFill/>
          </a:ln>
        </p:spPr>
      </p:pic>
      <p:pic>
        <p:nvPicPr>
          <p:cNvPr id="366" name="Google Shape;366;p19" descr="Icon&#10;&#10;Description automatically generated"/>
          <p:cNvPicPr preferRelativeResize="0"/>
          <p:nvPr/>
        </p:nvPicPr>
        <p:blipFill rotWithShape="1">
          <a:blip r:embed="rId7">
            <a:alphaModFix/>
          </a:blip>
          <a:srcRect/>
          <a:stretch/>
        </p:blipFill>
        <p:spPr>
          <a:xfrm>
            <a:off x="7213134" y="3071069"/>
            <a:ext cx="848687" cy="841695"/>
          </a:xfrm>
          <a:prstGeom prst="rect">
            <a:avLst/>
          </a:prstGeom>
          <a:noFill/>
          <a:ln>
            <a:noFill/>
          </a:ln>
        </p:spPr>
      </p:pic>
      <p:pic>
        <p:nvPicPr>
          <p:cNvPr id="367" name="Google Shape;367;p19" descr="Icon&#10;&#10;Description automatically generated"/>
          <p:cNvPicPr preferRelativeResize="0"/>
          <p:nvPr/>
        </p:nvPicPr>
        <p:blipFill rotWithShape="1">
          <a:blip r:embed="rId8">
            <a:alphaModFix/>
          </a:blip>
          <a:srcRect/>
          <a:stretch/>
        </p:blipFill>
        <p:spPr>
          <a:xfrm>
            <a:off x="10058400" y="3092041"/>
            <a:ext cx="848688" cy="841697"/>
          </a:xfrm>
          <a:prstGeom prst="rect">
            <a:avLst/>
          </a:prstGeom>
          <a:noFill/>
          <a:ln>
            <a:noFill/>
          </a:ln>
        </p:spPr>
      </p:pic>
      <p:pic>
        <p:nvPicPr>
          <p:cNvPr id="368" name="Google Shape;368;p19" descr="Icon&#10;&#10;Description automatically generated"/>
          <p:cNvPicPr preferRelativeResize="0"/>
          <p:nvPr/>
        </p:nvPicPr>
        <p:blipFill rotWithShape="1">
          <a:blip r:embed="rId9">
            <a:alphaModFix/>
          </a:blip>
          <a:srcRect/>
          <a:stretch/>
        </p:blipFill>
        <p:spPr>
          <a:xfrm>
            <a:off x="4374859" y="4413308"/>
            <a:ext cx="652944" cy="638963"/>
          </a:xfrm>
          <a:prstGeom prst="rect">
            <a:avLst/>
          </a:prstGeom>
          <a:noFill/>
          <a:ln>
            <a:noFill/>
          </a:ln>
        </p:spPr>
      </p:pic>
      <p:pic>
        <p:nvPicPr>
          <p:cNvPr id="369" name="Google Shape;369;p19" descr="Icon&#10;&#10;Description automatically generated"/>
          <p:cNvPicPr preferRelativeResize="0"/>
          <p:nvPr/>
        </p:nvPicPr>
        <p:blipFill rotWithShape="1">
          <a:blip r:embed="rId10">
            <a:alphaModFix/>
          </a:blip>
          <a:srcRect/>
          <a:stretch/>
        </p:blipFill>
        <p:spPr>
          <a:xfrm>
            <a:off x="7213134" y="4343401"/>
            <a:ext cx="771787" cy="778776"/>
          </a:xfrm>
          <a:prstGeom prst="rect">
            <a:avLst/>
          </a:prstGeom>
          <a:noFill/>
          <a:ln>
            <a:noFill/>
          </a:ln>
        </p:spPr>
      </p:pic>
      <p:pic>
        <p:nvPicPr>
          <p:cNvPr id="370" name="Google Shape;370;p19" descr="Icon&#10;&#10;Description automatically generated"/>
          <p:cNvPicPr preferRelativeResize="0"/>
          <p:nvPr/>
        </p:nvPicPr>
        <p:blipFill rotWithShape="1">
          <a:blip r:embed="rId11">
            <a:alphaModFix/>
          </a:blip>
          <a:srcRect/>
          <a:stretch/>
        </p:blipFill>
        <p:spPr>
          <a:xfrm>
            <a:off x="10205207" y="4378353"/>
            <a:ext cx="624981" cy="610999"/>
          </a:xfrm>
          <a:prstGeom prst="rect">
            <a:avLst/>
          </a:prstGeom>
          <a:noFill/>
          <a:ln>
            <a:noFill/>
          </a:ln>
        </p:spPr>
      </p:pic>
      <p:pic>
        <p:nvPicPr>
          <p:cNvPr id="371" name="Google Shape;371;p19" descr="disability-icon.png"/>
          <p:cNvPicPr preferRelativeResize="0"/>
          <p:nvPr/>
        </p:nvPicPr>
        <p:blipFill rotWithShape="1">
          <a:blip r:embed="rId12">
            <a:alphaModFix/>
          </a:blip>
          <a:srcRect/>
          <a:stretch/>
        </p:blipFill>
        <p:spPr>
          <a:xfrm>
            <a:off x="1606062" y="4390505"/>
            <a:ext cx="644771" cy="638910"/>
          </a:xfrm>
          <a:prstGeom prst="rect">
            <a:avLst/>
          </a:prstGeom>
          <a:noFill/>
          <a:ln>
            <a:noFill/>
          </a:ln>
        </p:spPr>
      </p:pic>
      <p:sp>
        <p:nvSpPr>
          <p:cNvPr id="372" name="Google Shape;372;p19"/>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19" descr="A picture containing text, clipart&#10;&#10;Description automatically generated"/>
          <p:cNvPicPr preferRelativeResize="0"/>
          <p:nvPr/>
        </p:nvPicPr>
        <p:blipFill rotWithShape="1">
          <a:blip r:embed="rId13">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45115" y="2970880"/>
            <a:ext cx="11501770" cy="68687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Open Sans"/>
              <a:buNone/>
            </a:pPr>
            <a:r>
              <a:rPr lang="en-US" sz="3200">
                <a:latin typeface="Open Sans"/>
                <a:ea typeface="Open Sans"/>
                <a:cs typeface="Open Sans"/>
                <a:sym typeface="Open Sans"/>
              </a:rPr>
              <a:t>Save money </a:t>
            </a:r>
            <a:r>
              <a:rPr lang="en-US" sz="3200" b="1" u="sng">
                <a:latin typeface="Open Sans"/>
                <a:ea typeface="Open Sans"/>
                <a:cs typeface="Open Sans"/>
                <a:sym typeface="Open Sans"/>
              </a:rPr>
              <a:t>without impacting</a:t>
            </a:r>
            <a:r>
              <a:rPr lang="en-US" sz="3200">
                <a:latin typeface="Open Sans"/>
                <a:ea typeface="Open Sans"/>
                <a:cs typeface="Open Sans"/>
                <a:sym typeface="Open Sans"/>
              </a:rPr>
              <a:t> eligibility for certain </a:t>
            </a:r>
            <a:br>
              <a:rPr lang="en-US" sz="3200">
                <a:latin typeface="Open Sans"/>
                <a:ea typeface="Open Sans"/>
                <a:cs typeface="Open Sans"/>
                <a:sym typeface="Open Sans"/>
              </a:rPr>
            </a:br>
            <a:r>
              <a:rPr lang="en-US" sz="3200">
                <a:latin typeface="Open Sans"/>
                <a:ea typeface="Open Sans"/>
                <a:cs typeface="Open Sans"/>
                <a:sym typeface="Open Sans"/>
              </a:rPr>
              <a:t>means-tested benefits </a:t>
            </a:r>
            <a:endParaRPr sz="3200" b="1">
              <a:latin typeface="Open Sans"/>
              <a:ea typeface="Open Sans"/>
              <a:cs typeface="Open Sans"/>
              <a:sym typeface="Open Sans"/>
            </a:endParaRPr>
          </a:p>
        </p:txBody>
      </p:sp>
      <p:sp>
        <p:nvSpPr>
          <p:cNvPr id="97" name="Google Shape;97;p2"/>
          <p:cNvSpPr txBox="1"/>
          <p:nvPr/>
        </p:nvSpPr>
        <p:spPr>
          <a:xfrm>
            <a:off x="6488634" y="865977"/>
            <a:ext cx="4901609"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i="0" u="none" strike="noStrike" cap="none">
                <a:solidFill>
                  <a:srgbClr val="1B4491"/>
                </a:solidFill>
                <a:latin typeface="Open Sans"/>
                <a:ea typeface="Open Sans"/>
                <a:cs typeface="Open Sans"/>
                <a:sym typeface="Open Sans"/>
              </a:rPr>
              <a:t>The Achieving a Better Life Experience (ABLE) Act of 2014 created savings and investment </a:t>
            </a:r>
            <a:endParaRPr/>
          </a:p>
          <a:p>
            <a:pPr marL="0" marR="0" lvl="0" indent="0" algn="just" rtl="0">
              <a:spcBef>
                <a:spcPts val="0"/>
              </a:spcBef>
              <a:spcAft>
                <a:spcPts val="0"/>
              </a:spcAft>
              <a:buNone/>
            </a:pPr>
            <a:r>
              <a:rPr lang="en-US" sz="1600" b="1" i="0" u="none" strike="noStrike" cap="none">
                <a:solidFill>
                  <a:srgbClr val="1B4491"/>
                </a:solidFill>
                <a:latin typeface="Open Sans"/>
                <a:ea typeface="Open Sans"/>
                <a:cs typeface="Open Sans"/>
                <a:sym typeface="Open Sans"/>
              </a:rPr>
              <a:t>accounts for individuals with disabilities</a:t>
            </a:r>
            <a:endParaRPr/>
          </a:p>
        </p:txBody>
      </p:sp>
      <p:sp>
        <p:nvSpPr>
          <p:cNvPr id="98" name="Google Shape;98;p2"/>
          <p:cNvSpPr txBox="1"/>
          <p:nvPr/>
        </p:nvSpPr>
        <p:spPr>
          <a:xfrm>
            <a:off x="737113" y="661737"/>
            <a:ext cx="5060714"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b="0" i="0" u="none" strike="noStrike" cap="none">
                <a:solidFill>
                  <a:srgbClr val="1B4491"/>
                </a:solidFill>
                <a:latin typeface="Calibri"/>
                <a:ea typeface="Calibri"/>
                <a:cs typeface="Calibri"/>
                <a:sym typeface="Calibri"/>
              </a:rPr>
              <a:t>WHAT IS </a:t>
            </a:r>
            <a:r>
              <a:rPr lang="en-US" sz="5400" b="1" i="0" u="none" strike="noStrike" cap="none">
                <a:solidFill>
                  <a:srgbClr val="1B4491"/>
                </a:solidFill>
                <a:latin typeface="Open Sans"/>
                <a:ea typeface="Open Sans"/>
                <a:cs typeface="Open Sans"/>
                <a:sym typeface="Open Sans"/>
              </a:rPr>
              <a:t>ABLE?</a:t>
            </a:r>
            <a:endParaRPr/>
          </a:p>
        </p:txBody>
      </p:sp>
      <p:sp>
        <p:nvSpPr>
          <p:cNvPr id="99" name="Google Shape;99;p2"/>
          <p:cNvSpPr/>
          <p:nvPr/>
        </p:nvSpPr>
        <p:spPr>
          <a:xfrm>
            <a:off x="1581053" y="4598504"/>
            <a:ext cx="3054626" cy="914101"/>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2"/>
          <p:cNvSpPr txBox="1"/>
          <p:nvPr/>
        </p:nvSpPr>
        <p:spPr>
          <a:xfrm>
            <a:off x="894906" y="4718593"/>
            <a:ext cx="4506433" cy="67392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Open Sans ExtraBold"/>
              <a:buNone/>
            </a:pPr>
            <a:r>
              <a:rPr lang="en-US" sz="4400" b="1" i="0" u="none" strike="noStrike" cap="none">
                <a:solidFill>
                  <a:schemeClr val="lt1"/>
                </a:solidFill>
                <a:latin typeface="Open Sans ExtraBold"/>
                <a:ea typeface="Open Sans ExtraBold"/>
                <a:cs typeface="Open Sans ExtraBold"/>
                <a:sym typeface="Open Sans ExtraBold"/>
              </a:rPr>
              <a:t>SSI</a:t>
            </a:r>
            <a:endParaRPr/>
          </a:p>
        </p:txBody>
      </p:sp>
      <p:sp>
        <p:nvSpPr>
          <p:cNvPr id="101" name="Google Shape;101;p2"/>
          <p:cNvSpPr/>
          <p:nvPr/>
        </p:nvSpPr>
        <p:spPr>
          <a:xfrm>
            <a:off x="7728995" y="4582555"/>
            <a:ext cx="3054626" cy="914100"/>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p:nvPr/>
        </p:nvSpPr>
        <p:spPr>
          <a:xfrm>
            <a:off x="7003092" y="4718593"/>
            <a:ext cx="4506433" cy="6420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Open Sans ExtraBold"/>
              <a:buNone/>
            </a:pPr>
            <a:r>
              <a:rPr lang="en-US" sz="4400" b="1" i="0" u="none" strike="noStrike" cap="none">
                <a:solidFill>
                  <a:schemeClr val="lt1"/>
                </a:solidFill>
                <a:latin typeface="Open Sans ExtraBold"/>
                <a:ea typeface="Open Sans ExtraBold"/>
                <a:cs typeface="Open Sans ExtraBold"/>
                <a:sym typeface="Open Sans ExtraBold"/>
              </a:rPr>
              <a:t>Medicaid</a:t>
            </a:r>
            <a:endParaRPr/>
          </a:p>
        </p:txBody>
      </p:sp>
      <p:cxnSp>
        <p:nvCxnSpPr>
          <p:cNvPr id="103" name="Google Shape;103;p2"/>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04" name="Google Shape;104;p2"/>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5" name="Google Shape;105;p2"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78"/>
        <p:cNvGrpSpPr/>
        <p:nvPr/>
      </p:nvGrpSpPr>
      <p:grpSpPr>
        <a:xfrm>
          <a:off x="0" y="0"/>
          <a:ext cx="0" cy="0"/>
          <a:chOff x="0" y="0"/>
          <a:chExt cx="0" cy="0"/>
        </a:xfrm>
      </p:grpSpPr>
      <p:sp>
        <p:nvSpPr>
          <p:cNvPr id="379" name="Google Shape;379;p20"/>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380" name="Google Shape;380;p20"/>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SPENDING </a:t>
            </a:r>
            <a:r>
              <a:rPr lang="en-US" sz="5400">
                <a:solidFill>
                  <a:srgbClr val="1B4491"/>
                </a:solidFill>
                <a:latin typeface="Calibri"/>
                <a:ea typeface="Calibri"/>
                <a:cs typeface="Calibri"/>
                <a:sym typeface="Calibri"/>
              </a:rPr>
              <a:t>FROM YOUR ACCOUNT</a:t>
            </a:r>
            <a:endParaRPr sz="5400" b="1">
              <a:solidFill>
                <a:srgbClr val="1B4491"/>
              </a:solidFill>
              <a:latin typeface="Calibri"/>
              <a:ea typeface="Calibri"/>
              <a:cs typeface="Calibri"/>
              <a:sym typeface="Calibri"/>
            </a:endParaRPr>
          </a:p>
        </p:txBody>
      </p:sp>
      <p:cxnSp>
        <p:nvCxnSpPr>
          <p:cNvPr id="381" name="Google Shape;381;p20"/>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grpSp>
        <p:nvGrpSpPr>
          <p:cNvPr id="382" name="Google Shape;382;p20"/>
          <p:cNvGrpSpPr/>
          <p:nvPr/>
        </p:nvGrpSpPr>
        <p:grpSpPr>
          <a:xfrm>
            <a:off x="524007" y="2438767"/>
            <a:ext cx="3509264" cy="1530508"/>
            <a:chOff x="566259" y="2985888"/>
            <a:chExt cx="3509264" cy="1530508"/>
          </a:xfrm>
        </p:grpSpPr>
        <p:sp>
          <p:nvSpPr>
            <p:cNvPr id="383" name="Google Shape;383;p20"/>
            <p:cNvSpPr/>
            <p:nvPr/>
          </p:nvSpPr>
          <p:spPr>
            <a:xfrm>
              <a:off x="566259" y="2985888"/>
              <a:ext cx="3307357" cy="1530508"/>
            </a:xfrm>
            <a:prstGeom prst="rect">
              <a:avLst/>
            </a:prstGeom>
            <a:solidFill>
              <a:srgbClr val="F2F2F2"/>
            </a:solidFill>
            <a:ln w="12700" cap="flat" cmpd="sng">
              <a:solidFill>
                <a:srgbClr val="7F7F7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20"/>
            <p:cNvSpPr txBox="1"/>
            <p:nvPr/>
          </p:nvSpPr>
          <p:spPr>
            <a:xfrm>
              <a:off x="710321" y="3573814"/>
              <a:ext cx="33652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Transfer to personal </a:t>
              </a:r>
              <a:endParaRPr/>
            </a:p>
            <a:p>
              <a:pPr marL="0" marR="0" lvl="0" indent="0" algn="l" rtl="0">
                <a:spcBef>
                  <a:spcPts val="0"/>
                </a:spcBef>
                <a:spcAft>
                  <a:spcPts val="0"/>
                </a:spcAft>
                <a:buNone/>
              </a:pPr>
              <a:r>
                <a:rPr lang="en-US" sz="2000">
                  <a:solidFill>
                    <a:schemeClr val="dk1"/>
                  </a:solidFill>
                  <a:latin typeface="Open Sans"/>
                  <a:ea typeface="Open Sans"/>
                  <a:cs typeface="Open Sans"/>
                  <a:sym typeface="Open Sans"/>
                </a:rPr>
                <a:t>checking or savings</a:t>
              </a:r>
              <a:endParaRPr/>
            </a:p>
          </p:txBody>
        </p:sp>
        <p:sp>
          <p:nvSpPr>
            <p:cNvPr id="385" name="Google Shape;385;p20"/>
            <p:cNvSpPr txBox="1"/>
            <p:nvPr/>
          </p:nvSpPr>
          <p:spPr>
            <a:xfrm>
              <a:off x="710320" y="3148344"/>
              <a:ext cx="331874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Open Sans"/>
                  <a:ea typeface="Open Sans"/>
                  <a:cs typeface="Open Sans"/>
                  <a:sym typeface="Open Sans"/>
                </a:rPr>
                <a:t>CHECKING &amp; SAVINGS</a:t>
              </a:r>
              <a:endParaRPr/>
            </a:p>
          </p:txBody>
        </p:sp>
      </p:grpSp>
      <p:grpSp>
        <p:nvGrpSpPr>
          <p:cNvPr id="386" name="Google Shape;386;p20"/>
          <p:cNvGrpSpPr/>
          <p:nvPr/>
        </p:nvGrpSpPr>
        <p:grpSpPr>
          <a:xfrm>
            <a:off x="4401424" y="3204021"/>
            <a:ext cx="3606561" cy="1530508"/>
            <a:chOff x="4362277" y="2985887"/>
            <a:chExt cx="3606561" cy="1530508"/>
          </a:xfrm>
        </p:grpSpPr>
        <p:sp>
          <p:nvSpPr>
            <p:cNvPr id="387" name="Google Shape;387;p20"/>
            <p:cNvSpPr/>
            <p:nvPr/>
          </p:nvSpPr>
          <p:spPr>
            <a:xfrm>
              <a:off x="4362277" y="2985887"/>
              <a:ext cx="3307357" cy="1530508"/>
            </a:xfrm>
            <a:prstGeom prst="rect">
              <a:avLst/>
            </a:prstGeom>
            <a:solidFill>
              <a:srgbClr val="F2F2F2"/>
            </a:solidFill>
            <a:ln w="12700" cap="flat" cmpd="sng">
              <a:solidFill>
                <a:srgbClr val="7F7F7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20"/>
            <p:cNvSpPr txBox="1"/>
            <p:nvPr/>
          </p:nvSpPr>
          <p:spPr>
            <a:xfrm>
              <a:off x="4629338" y="3576098"/>
              <a:ext cx="290092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Pay with a </a:t>
              </a:r>
              <a:endParaRPr/>
            </a:p>
            <a:p>
              <a:pPr marL="0" marR="0" lvl="0" indent="0" algn="l" rtl="0">
                <a:spcBef>
                  <a:spcPts val="0"/>
                </a:spcBef>
                <a:spcAft>
                  <a:spcPts val="0"/>
                </a:spcAft>
                <a:buNone/>
              </a:pPr>
              <a:r>
                <a:rPr lang="en-US" sz="2000">
                  <a:solidFill>
                    <a:schemeClr val="dk1"/>
                  </a:solidFill>
                  <a:latin typeface="Open Sans"/>
                  <a:ea typeface="Open Sans"/>
                  <a:cs typeface="Open Sans"/>
                  <a:sym typeface="Open Sans"/>
                </a:rPr>
                <a:t>Third-Party Check</a:t>
              </a:r>
              <a:endParaRPr/>
            </a:p>
          </p:txBody>
        </p:sp>
        <p:sp>
          <p:nvSpPr>
            <p:cNvPr id="389" name="Google Shape;389;p20"/>
            <p:cNvSpPr txBox="1"/>
            <p:nvPr/>
          </p:nvSpPr>
          <p:spPr>
            <a:xfrm>
              <a:off x="4629338" y="3148344"/>
              <a:ext cx="333950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Open Sans"/>
                  <a:ea typeface="Open Sans"/>
                  <a:cs typeface="Open Sans"/>
                  <a:sym typeface="Open Sans"/>
                </a:rPr>
                <a:t>THIRD-PARTY</a:t>
              </a:r>
              <a:endParaRPr/>
            </a:p>
          </p:txBody>
        </p:sp>
      </p:grpSp>
      <p:grpSp>
        <p:nvGrpSpPr>
          <p:cNvPr id="390" name="Google Shape;390;p20"/>
          <p:cNvGrpSpPr/>
          <p:nvPr/>
        </p:nvGrpSpPr>
        <p:grpSpPr>
          <a:xfrm>
            <a:off x="8249210" y="3969276"/>
            <a:ext cx="3335620" cy="1530507"/>
            <a:chOff x="8165287" y="2985888"/>
            <a:chExt cx="3335620" cy="1530508"/>
          </a:xfrm>
        </p:grpSpPr>
        <p:sp>
          <p:nvSpPr>
            <p:cNvPr id="391" name="Google Shape;391;p20"/>
            <p:cNvSpPr/>
            <p:nvPr/>
          </p:nvSpPr>
          <p:spPr>
            <a:xfrm>
              <a:off x="8165287" y="2985888"/>
              <a:ext cx="3307357" cy="1530508"/>
            </a:xfrm>
            <a:prstGeom prst="rect">
              <a:avLst/>
            </a:prstGeom>
            <a:solidFill>
              <a:srgbClr val="F2F2F2"/>
            </a:solidFill>
            <a:ln w="12700" cap="flat" cmpd="sng">
              <a:solidFill>
                <a:srgbClr val="7F7F7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20"/>
            <p:cNvSpPr txBox="1"/>
            <p:nvPr/>
          </p:nvSpPr>
          <p:spPr>
            <a:xfrm>
              <a:off x="8312091" y="3593787"/>
              <a:ext cx="280343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Transfer onto</a:t>
              </a:r>
              <a:endParaRPr/>
            </a:p>
            <a:p>
              <a:pPr marL="0" marR="0" lvl="0" indent="0" algn="l" rtl="0">
                <a:spcBef>
                  <a:spcPts val="0"/>
                </a:spcBef>
                <a:spcAft>
                  <a:spcPts val="0"/>
                </a:spcAft>
                <a:buNone/>
              </a:pPr>
              <a:r>
                <a:rPr lang="en-US" sz="2000">
                  <a:solidFill>
                    <a:schemeClr val="dk1"/>
                  </a:solidFill>
                  <a:latin typeface="Open Sans"/>
                  <a:ea typeface="Open Sans"/>
                  <a:cs typeface="Open Sans"/>
                  <a:sym typeface="Open Sans"/>
                </a:rPr>
                <a:t>STABLE Visa Card</a:t>
              </a:r>
              <a:endParaRPr/>
            </a:p>
          </p:txBody>
        </p:sp>
        <p:sp>
          <p:nvSpPr>
            <p:cNvPr id="393" name="Google Shape;393;p20"/>
            <p:cNvSpPr txBox="1"/>
            <p:nvPr/>
          </p:nvSpPr>
          <p:spPr>
            <a:xfrm>
              <a:off x="8193551" y="3164787"/>
              <a:ext cx="3307356"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Open Sans"/>
                  <a:ea typeface="Open Sans"/>
                  <a:cs typeface="Open Sans"/>
                  <a:sym typeface="Open Sans"/>
                </a:rPr>
                <a:t>THE STABLE VISA CARD</a:t>
              </a:r>
              <a:endParaRPr/>
            </a:p>
          </p:txBody>
        </p:sp>
      </p:grpSp>
      <p:sp>
        <p:nvSpPr>
          <p:cNvPr id="394" name="Google Shape;394;p20"/>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5" name="Google Shape;395;p20"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1"/>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402" name="Google Shape;402;p21"/>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a:solidFill>
                  <a:srgbClr val="1B4491"/>
                </a:solidFill>
                <a:latin typeface="Open Sans"/>
                <a:ea typeface="Open Sans"/>
                <a:cs typeface="Open Sans"/>
                <a:sym typeface="Open Sans"/>
              </a:rPr>
              <a:t>STABLE VISA </a:t>
            </a:r>
            <a:r>
              <a:rPr lang="en-US" sz="5400" b="1">
                <a:solidFill>
                  <a:srgbClr val="1B4491"/>
                </a:solidFill>
                <a:latin typeface="Open Sans"/>
                <a:ea typeface="Open Sans"/>
                <a:cs typeface="Open Sans"/>
                <a:sym typeface="Open Sans"/>
              </a:rPr>
              <a:t>CARD </a:t>
            </a:r>
            <a:endParaRPr sz="5400">
              <a:solidFill>
                <a:srgbClr val="1B4491"/>
              </a:solidFill>
              <a:latin typeface="Calibri"/>
              <a:ea typeface="Calibri"/>
              <a:cs typeface="Calibri"/>
              <a:sym typeface="Calibri"/>
            </a:endParaRPr>
          </a:p>
        </p:txBody>
      </p:sp>
      <p:cxnSp>
        <p:nvCxnSpPr>
          <p:cNvPr id="403" name="Google Shape;403;p21"/>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404" name="Google Shape;404;p21"/>
          <p:cNvSpPr txBox="1"/>
          <p:nvPr/>
        </p:nvSpPr>
        <p:spPr>
          <a:xfrm>
            <a:off x="212035" y="2206931"/>
            <a:ext cx="1175467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1B4491"/>
                </a:solidFill>
                <a:latin typeface="Open Sans"/>
                <a:ea typeface="Open Sans"/>
                <a:cs typeface="Open Sans"/>
                <a:sym typeface="Open Sans"/>
              </a:rPr>
              <a:t>The </a:t>
            </a:r>
            <a:r>
              <a:rPr lang="en-US" sz="1900" b="1">
                <a:solidFill>
                  <a:srgbClr val="1B4491"/>
                </a:solidFill>
                <a:latin typeface="Open Sans"/>
                <a:ea typeface="Open Sans"/>
                <a:cs typeface="Open Sans"/>
                <a:sym typeface="Open Sans"/>
              </a:rPr>
              <a:t>STABLE Visa Card is a loadable/prepaid card that can be used anywhere Visa is accepted</a:t>
            </a:r>
            <a:endParaRPr/>
          </a:p>
        </p:txBody>
      </p:sp>
      <p:grpSp>
        <p:nvGrpSpPr>
          <p:cNvPr id="405" name="Google Shape;405;p21"/>
          <p:cNvGrpSpPr/>
          <p:nvPr/>
        </p:nvGrpSpPr>
        <p:grpSpPr>
          <a:xfrm>
            <a:off x="1092080" y="2999471"/>
            <a:ext cx="3033297" cy="1089116"/>
            <a:chOff x="1945687" y="2955371"/>
            <a:chExt cx="3033297" cy="1089116"/>
          </a:xfrm>
        </p:grpSpPr>
        <p:sp>
          <p:nvSpPr>
            <p:cNvPr id="406" name="Google Shape;406;p21"/>
            <p:cNvSpPr txBox="1"/>
            <p:nvPr/>
          </p:nvSpPr>
          <p:spPr>
            <a:xfrm>
              <a:off x="1946550" y="3398156"/>
              <a:ext cx="303243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Provides controlled access to spending</a:t>
              </a:r>
              <a:endParaRPr/>
            </a:p>
          </p:txBody>
        </p:sp>
        <p:sp>
          <p:nvSpPr>
            <p:cNvPr id="407" name="Google Shape;407;p21"/>
            <p:cNvSpPr/>
            <p:nvPr/>
          </p:nvSpPr>
          <p:spPr>
            <a:xfrm>
              <a:off x="1945687" y="2955371"/>
              <a:ext cx="197603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Open Sans"/>
                  <a:ea typeface="Open Sans"/>
                  <a:cs typeface="Open Sans"/>
                  <a:sym typeface="Open Sans"/>
                </a:rPr>
                <a:t>LOADABLE</a:t>
              </a:r>
              <a:endParaRPr/>
            </a:p>
          </p:txBody>
        </p:sp>
      </p:grpSp>
      <p:grpSp>
        <p:nvGrpSpPr>
          <p:cNvPr id="408" name="Google Shape;408;p21"/>
          <p:cNvGrpSpPr/>
          <p:nvPr/>
        </p:nvGrpSpPr>
        <p:grpSpPr>
          <a:xfrm>
            <a:off x="1985279" y="4717148"/>
            <a:ext cx="3714788" cy="1085876"/>
            <a:chOff x="1985279" y="4717148"/>
            <a:chExt cx="3714788" cy="1085876"/>
          </a:xfrm>
        </p:grpSpPr>
        <p:sp>
          <p:nvSpPr>
            <p:cNvPr id="409" name="Google Shape;409;p21"/>
            <p:cNvSpPr txBox="1"/>
            <p:nvPr/>
          </p:nvSpPr>
          <p:spPr>
            <a:xfrm>
              <a:off x="1985279" y="5156693"/>
              <a:ext cx="37147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Online spending records with ability to add notes</a:t>
              </a:r>
              <a:endParaRPr/>
            </a:p>
          </p:txBody>
        </p:sp>
        <p:sp>
          <p:nvSpPr>
            <p:cNvPr id="410" name="Google Shape;410;p21"/>
            <p:cNvSpPr/>
            <p:nvPr/>
          </p:nvSpPr>
          <p:spPr>
            <a:xfrm>
              <a:off x="2012378" y="4717148"/>
              <a:ext cx="296660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Open Sans"/>
                  <a:ea typeface="Open Sans"/>
                  <a:cs typeface="Open Sans"/>
                  <a:sym typeface="Open Sans"/>
                </a:rPr>
                <a:t>TRACKS</a:t>
              </a:r>
              <a:r>
                <a:rPr lang="en-US" sz="2000" b="1">
                  <a:solidFill>
                    <a:schemeClr val="dk1"/>
                  </a:solidFill>
                  <a:latin typeface="Open Sans"/>
                  <a:ea typeface="Open Sans"/>
                  <a:cs typeface="Open Sans"/>
                  <a:sym typeface="Open Sans"/>
                </a:rPr>
                <a:t> </a:t>
              </a:r>
              <a:r>
                <a:rPr lang="en-US" sz="2200" b="1">
                  <a:solidFill>
                    <a:schemeClr val="dk1"/>
                  </a:solidFill>
                  <a:latin typeface="Open Sans"/>
                  <a:ea typeface="Open Sans"/>
                  <a:cs typeface="Open Sans"/>
                  <a:sym typeface="Open Sans"/>
                </a:rPr>
                <a:t>EXPENSES</a:t>
              </a:r>
              <a:endParaRPr/>
            </a:p>
          </p:txBody>
        </p:sp>
      </p:grpSp>
      <p:grpSp>
        <p:nvGrpSpPr>
          <p:cNvPr id="411" name="Google Shape;411;p21"/>
          <p:cNvGrpSpPr/>
          <p:nvPr/>
        </p:nvGrpSpPr>
        <p:grpSpPr>
          <a:xfrm>
            <a:off x="5537198" y="2998982"/>
            <a:ext cx="4097132" cy="1047820"/>
            <a:chOff x="6491355" y="2999471"/>
            <a:chExt cx="4097132" cy="1047820"/>
          </a:xfrm>
        </p:grpSpPr>
        <p:sp>
          <p:nvSpPr>
            <p:cNvPr id="412" name="Google Shape;412;p21"/>
            <p:cNvSpPr txBox="1"/>
            <p:nvPr/>
          </p:nvSpPr>
          <p:spPr>
            <a:xfrm>
              <a:off x="6491355" y="3400960"/>
              <a:ext cx="40971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No overdraft, no cash access, able to limit merchants and types of expenses</a:t>
              </a:r>
              <a:endParaRPr/>
            </a:p>
          </p:txBody>
        </p:sp>
        <p:sp>
          <p:nvSpPr>
            <p:cNvPr id="413" name="Google Shape;413;p21"/>
            <p:cNvSpPr/>
            <p:nvPr/>
          </p:nvSpPr>
          <p:spPr>
            <a:xfrm>
              <a:off x="6492863" y="2999471"/>
              <a:ext cx="243545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Open Sans"/>
                  <a:ea typeface="Open Sans"/>
                  <a:cs typeface="Open Sans"/>
                  <a:sym typeface="Open Sans"/>
                </a:rPr>
                <a:t>PROTECTIONS</a:t>
              </a:r>
              <a:endParaRPr/>
            </a:p>
          </p:txBody>
        </p:sp>
      </p:grpSp>
      <p:grpSp>
        <p:nvGrpSpPr>
          <p:cNvPr id="414" name="Google Shape;414;p21"/>
          <p:cNvGrpSpPr/>
          <p:nvPr/>
        </p:nvGrpSpPr>
        <p:grpSpPr>
          <a:xfrm>
            <a:off x="6624455" y="4706727"/>
            <a:ext cx="4096552" cy="1095665"/>
            <a:chOff x="6491935" y="4706727"/>
            <a:chExt cx="4096552" cy="1095665"/>
          </a:xfrm>
        </p:grpSpPr>
        <p:sp>
          <p:nvSpPr>
            <p:cNvPr id="415" name="Google Shape;415;p21"/>
            <p:cNvSpPr txBox="1"/>
            <p:nvPr/>
          </p:nvSpPr>
          <p:spPr>
            <a:xfrm>
              <a:off x="6491935" y="5156061"/>
              <a:ext cx="40965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Notifications to monitor spending and low balances</a:t>
              </a:r>
              <a:endParaRPr/>
            </a:p>
          </p:txBody>
        </p:sp>
        <p:sp>
          <p:nvSpPr>
            <p:cNvPr id="416" name="Google Shape;416;p21"/>
            <p:cNvSpPr/>
            <p:nvPr/>
          </p:nvSpPr>
          <p:spPr>
            <a:xfrm>
              <a:off x="6492862" y="4706727"/>
              <a:ext cx="365063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Open Sans"/>
                  <a:ea typeface="Open Sans"/>
                  <a:cs typeface="Open Sans"/>
                  <a:sym typeface="Open Sans"/>
                </a:rPr>
                <a:t>ALERTS</a:t>
              </a:r>
              <a:endParaRPr/>
            </a:p>
          </p:txBody>
        </p:sp>
      </p:grpSp>
      <p:pic>
        <p:nvPicPr>
          <p:cNvPr id="417" name="Google Shape;417;p21" descr="visa card copy.png"/>
          <p:cNvPicPr preferRelativeResize="0"/>
          <p:nvPr/>
        </p:nvPicPr>
        <p:blipFill rotWithShape="1">
          <a:blip r:embed="rId5">
            <a:alphaModFix/>
          </a:blip>
          <a:srcRect/>
          <a:stretch/>
        </p:blipFill>
        <p:spPr>
          <a:xfrm>
            <a:off x="8928320" y="310402"/>
            <a:ext cx="2681455" cy="1560665"/>
          </a:xfrm>
          <a:prstGeom prst="rect">
            <a:avLst/>
          </a:prstGeom>
          <a:noFill/>
          <a:ln>
            <a:noFill/>
          </a:ln>
          <a:effectLst>
            <a:outerShdw blurRad="292100" dist="139700" dir="2700000" algn="tl" rotWithShape="0">
              <a:srgbClr val="333333">
                <a:alpha val="64705"/>
              </a:srgbClr>
            </a:outerShdw>
          </a:effectLst>
        </p:spPr>
      </p:pic>
      <p:sp>
        <p:nvSpPr>
          <p:cNvPr id="418" name="Google Shape;418;p21"/>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9" name="Google Shape;419;p21"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24"/>
        <p:cNvGrpSpPr/>
        <p:nvPr/>
      </p:nvGrpSpPr>
      <p:grpSpPr>
        <a:xfrm>
          <a:off x="0" y="0"/>
          <a:ext cx="0" cy="0"/>
          <a:chOff x="0" y="0"/>
          <a:chExt cx="0" cy="0"/>
        </a:xfrm>
      </p:grpSpPr>
      <p:sp>
        <p:nvSpPr>
          <p:cNvPr id="425" name="Google Shape;425;p22"/>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426" name="Google Shape;426;p22"/>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SSI </a:t>
            </a:r>
            <a:r>
              <a:rPr lang="en-US" sz="5400">
                <a:solidFill>
                  <a:srgbClr val="1B4491"/>
                </a:solidFill>
                <a:latin typeface="Calibri"/>
                <a:ea typeface="Calibri"/>
                <a:cs typeface="Calibri"/>
                <a:sym typeface="Calibri"/>
              </a:rPr>
              <a:t>CONSIDERATIONS</a:t>
            </a:r>
            <a:endParaRPr sz="5400" b="1">
              <a:solidFill>
                <a:srgbClr val="1B4491"/>
              </a:solidFill>
              <a:latin typeface="Calibri"/>
              <a:ea typeface="Calibri"/>
              <a:cs typeface="Calibri"/>
              <a:sym typeface="Calibri"/>
            </a:endParaRPr>
          </a:p>
        </p:txBody>
      </p:sp>
      <p:cxnSp>
        <p:nvCxnSpPr>
          <p:cNvPr id="427" name="Google Shape;427;p22"/>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428" name="Google Shape;428;p22"/>
          <p:cNvSpPr txBox="1"/>
          <p:nvPr/>
        </p:nvSpPr>
        <p:spPr>
          <a:xfrm>
            <a:off x="7553869" y="1259507"/>
            <a:ext cx="391225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rgbClr val="1B4491"/>
                </a:solidFill>
                <a:latin typeface="Open Sans"/>
                <a:ea typeface="Open Sans"/>
                <a:cs typeface="Open Sans"/>
                <a:sym typeface="Open Sans"/>
              </a:rPr>
              <a:t>Supplemental Security Income</a:t>
            </a:r>
            <a:endParaRPr sz="2000" b="1">
              <a:solidFill>
                <a:srgbClr val="1B4491"/>
              </a:solidFill>
              <a:latin typeface="Calibri"/>
              <a:ea typeface="Calibri"/>
              <a:cs typeface="Calibri"/>
              <a:sym typeface="Calibri"/>
            </a:endParaRPr>
          </a:p>
        </p:txBody>
      </p:sp>
      <p:sp>
        <p:nvSpPr>
          <p:cNvPr id="429" name="Google Shape;429;p22"/>
          <p:cNvSpPr txBox="1"/>
          <p:nvPr/>
        </p:nvSpPr>
        <p:spPr>
          <a:xfrm>
            <a:off x="739134" y="3429309"/>
            <a:ext cx="1059588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If you hold on to the money from one calendar month to the next, then housing expenditures count as resources</a:t>
            </a:r>
            <a:endParaRPr/>
          </a:p>
        </p:txBody>
      </p:sp>
      <p:sp>
        <p:nvSpPr>
          <p:cNvPr id="430" name="Google Shape;430;p22"/>
          <p:cNvSpPr txBox="1"/>
          <p:nvPr/>
        </p:nvSpPr>
        <p:spPr>
          <a:xfrm>
            <a:off x="739134" y="2301175"/>
            <a:ext cx="1065181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Balances over $100,000 count as a resource – but SSI merely suspended, not terminated </a:t>
            </a:r>
            <a:endParaRPr sz="2400" b="1">
              <a:solidFill>
                <a:schemeClr val="dk1"/>
              </a:solidFill>
              <a:latin typeface="Open Sans"/>
              <a:ea typeface="Open Sans"/>
              <a:cs typeface="Open Sans"/>
              <a:sym typeface="Open Sans"/>
            </a:endParaRPr>
          </a:p>
        </p:txBody>
      </p:sp>
      <p:sp>
        <p:nvSpPr>
          <p:cNvPr id="431" name="Google Shape;431;p22"/>
          <p:cNvSpPr txBox="1"/>
          <p:nvPr/>
        </p:nvSpPr>
        <p:spPr>
          <a:xfrm>
            <a:off x="740248" y="4686546"/>
            <a:ext cx="106720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Accountholder’s own wages still count as income even if contributed to a STABLE Account</a:t>
            </a:r>
            <a:endParaRPr/>
          </a:p>
        </p:txBody>
      </p:sp>
      <p:cxnSp>
        <p:nvCxnSpPr>
          <p:cNvPr id="432" name="Google Shape;432;p22"/>
          <p:cNvCxnSpPr/>
          <p:nvPr/>
        </p:nvCxnSpPr>
        <p:spPr>
          <a:xfrm>
            <a:off x="745830" y="4477593"/>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433" name="Google Shape;433;p22"/>
          <p:cNvCxnSpPr/>
          <p:nvPr/>
        </p:nvCxnSpPr>
        <p:spPr>
          <a:xfrm>
            <a:off x="737442" y="3259791"/>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434" name="Google Shape;434;p22"/>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5" name="Google Shape;435;p22"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40"/>
        <p:cNvGrpSpPr/>
        <p:nvPr/>
      </p:nvGrpSpPr>
      <p:grpSpPr>
        <a:xfrm>
          <a:off x="0" y="0"/>
          <a:ext cx="0" cy="0"/>
          <a:chOff x="0" y="0"/>
          <a:chExt cx="0" cy="0"/>
        </a:xfrm>
      </p:grpSpPr>
      <p:sp>
        <p:nvSpPr>
          <p:cNvPr id="441" name="Google Shape;441;p23"/>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442" name="Google Shape;442;p23"/>
          <p:cNvSpPr txBox="1"/>
          <p:nvPr/>
        </p:nvSpPr>
        <p:spPr>
          <a:xfrm>
            <a:off x="742975" y="485891"/>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a:solidFill>
                  <a:srgbClr val="1B4491"/>
                </a:solidFill>
                <a:latin typeface="Calibri"/>
                <a:ea typeface="Calibri"/>
                <a:cs typeface="Calibri"/>
                <a:sym typeface="Calibri"/>
              </a:rPr>
              <a:t>IF ACCOUNTHOLDER</a:t>
            </a:r>
            <a:endParaRPr sz="5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PASSES AWAY </a:t>
            </a:r>
            <a:endParaRPr sz="5400">
              <a:solidFill>
                <a:srgbClr val="1B4491"/>
              </a:solidFill>
              <a:latin typeface="Calibri"/>
              <a:ea typeface="Calibri"/>
              <a:cs typeface="Calibri"/>
              <a:sym typeface="Calibri"/>
            </a:endParaRPr>
          </a:p>
        </p:txBody>
      </p:sp>
      <p:cxnSp>
        <p:nvCxnSpPr>
          <p:cNvPr id="443" name="Google Shape;443;p23"/>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444" name="Google Shape;444;p23"/>
          <p:cNvSpPr txBox="1"/>
          <p:nvPr/>
        </p:nvSpPr>
        <p:spPr>
          <a:xfrm>
            <a:off x="803030" y="2316596"/>
            <a:ext cx="105859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Open Sans"/>
                <a:ea typeface="Open Sans"/>
                <a:cs typeface="Open Sans"/>
                <a:sym typeface="Open Sans"/>
              </a:rPr>
              <a:t>Account will pass to the accountholder’s estate</a:t>
            </a:r>
            <a:endParaRPr/>
          </a:p>
        </p:txBody>
      </p:sp>
      <p:sp>
        <p:nvSpPr>
          <p:cNvPr id="445" name="Google Shape;445;p23"/>
          <p:cNvSpPr txBox="1"/>
          <p:nvPr/>
        </p:nvSpPr>
        <p:spPr>
          <a:xfrm>
            <a:off x="816867" y="3325581"/>
            <a:ext cx="10580691" cy="830997"/>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The estate administrator notifies STABLE Account Customer Service and can take over account access</a:t>
            </a:r>
            <a:endParaRPr/>
          </a:p>
        </p:txBody>
      </p:sp>
      <p:sp>
        <p:nvSpPr>
          <p:cNvPr id="446" name="Google Shape;446;p23"/>
          <p:cNvSpPr txBox="1"/>
          <p:nvPr/>
        </p:nvSpPr>
        <p:spPr>
          <a:xfrm>
            <a:off x="812235" y="4708943"/>
            <a:ext cx="10585323" cy="830997"/>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If the accountholder does not have a will then the account will go through normal probate process</a:t>
            </a:r>
            <a:endParaRPr/>
          </a:p>
        </p:txBody>
      </p:sp>
      <p:sp>
        <p:nvSpPr>
          <p:cNvPr id="447" name="Google Shape;447;p23"/>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8" name="Google Shape;448;p23"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4"/>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455" name="Google Shape;455;p24"/>
          <p:cNvSpPr txBox="1"/>
          <p:nvPr/>
        </p:nvSpPr>
        <p:spPr>
          <a:xfrm>
            <a:off x="731252" y="691045"/>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MEDICAID </a:t>
            </a:r>
            <a:r>
              <a:rPr lang="en-US" sz="5400" b="1">
                <a:solidFill>
                  <a:srgbClr val="1B4491"/>
                </a:solidFill>
                <a:latin typeface="Calibri"/>
                <a:ea typeface="Calibri"/>
                <a:cs typeface="Calibri"/>
                <a:sym typeface="Calibri"/>
              </a:rPr>
              <a:t>Payback</a:t>
            </a:r>
            <a:r>
              <a:rPr lang="en-US" sz="5400" b="1">
                <a:solidFill>
                  <a:srgbClr val="1B4491"/>
                </a:solidFill>
                <a:latin typeface="Open Sans"/>
                <a:ea typeface="Open Sans"/>
                <a:cs typeface="Open Sans"/>
                <a:sym typeface="Open Sans"/>
              </a:rPr>
              <a:t> </a:t>
            </a:r>
            <a:endParaRPr sz="5400">
              <a:solidFill>
                <a:srgbClr val="1B4491"/>
              </a:solidFill>
              <a:latin typeface="Calibri"/>
              <a:ea typeface="Calibri"/>
              <a:cs typeface="Calibri"/>
              <a:sym typeface="Calibri"/>
            </a:endParaRPr>
          </a:p>
        </p:txBody>
      </p:sp>
      <p:cxnSp>
        <p:nvCxnSpPr>
          <p:cNvPr id="456" name="Google Shape;456;p24"/>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457" name="Google Shape;457;p24"/>
          <p:cNvSpPr txBox="1"/>
          <p:nvPr/>
        </p:nvSpPr>
        <p:spPr>
          <a:xfrm>
            <a:off x="7334542" y="891303"/>
            <a:ext cx="445734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1B4491"/>
                </a:solidFill>
                <a:latin typeface="Open Sans"/>
                <a:ea typeface="Open Sans"/>
                <a:cs typeface="Open Sans"/>
                <a:sym typeface="Open Sans"/>
              </a:rPr>
              <a:t>SB 160 Passed and Signed into Law on 3/31/2023  for STABLE Kentucky Accounts </a:t>
            </a:r>
            <a:endParaRPr sz="1800">
              <a:solidFill>
                <a:schemeClr val="dk1"/>
              </a:solidFill>
              <a:latin typeface="Calibri"/>
              <a:ea typeface="Calibri"/>
              <a:cs typeface="Calibri"/>
              <a:sym typeface="Calibri"/>
            </a:endParaRPr>
          </a:p>
        </p:txBody>
      </p:sp>
      <p:sp>
        <p:nvSpPr>
          <p:cNvPr id="458" name="Google Shape;458;p24"/>
          <p:cNvSpPr/>
          <p:nvPr/>
        </p:nvSpPr>
        <p:spPr>
          <a:xfrm>
            <a:off x="6770398" y="3079343"/>
            <a:ext cx="24354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Federal Law </a:t>
            </a:r>
            <a:endParaRPr/>
          </a:p>
        </p:txBody>
      </p:sp>
      <p:sp>
        <p:nvSpPr>
          <p:cNvPr id="459" name="Google Shape;459;p24"/>
          <p:cNvSpPr txBox="1"/>
          <p:nvPr/>
        </p:nvSpPr>
        <p:spPr>
          <a:xfrm>
            <a:off x="6770398" y="3463775"/>
            <a:ext cx="3872941"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E2523"/>
                </a:solidFill>
                <a:latin typeface="Arial"/>
                <a:ea typeface="Arial"/>
                <a:cs typeface="Arial"/>
                <a:sym typeface="Arial"/>
              </a:rPr>
              <a:t>Currently section 1917(b) of the Federal Social Security act, 42 U.S.C. §1396p(b), requires states to recover assets when the account owner was over 55 years of age and used Medicaid for nursing home or in-home nursing care benefits.</a:t>
            </a:r>
            <a:endParaRPr sz="1800">
              <a:solidFill>
                <a:schemeClr val="dk1"/>
              </a:solidFill>
              <a:latin typeface="Open Sans"/>
              <a:ea typeface="Open Sans"/>
              <a:cs typeface="Open Sans"/>
              <a:sym typeface="Open Sans"/>
            </a:endParaRPr>
          </a:p>
        </p:txBody>
      </p:sp>
      <p:sp>
        <p:nvSpPr>
          <p:cNvPr id="460" name="Google Shape;460;p24"/>
          <p:cNvSpPr txBox="1"/>
          <p:nvPr/>
        </p:nvSpPr>
        <p:spPr>
          <a:xfrm>
            <a:off x="1700042" y="3481690"/>
            <a:ext cx="3872941"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Open Sans"/>
                <a:ea typeface="Open Sans"/>
                <a:cs typeface="Open Sans"/>
                <a:sym typeface="Open Sans"/>
              </a:rPr>
              <a:t>STABLE accounts are not subject to claim by the Cabinet for Health and Family Services unless required by Federal law</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600">
                <a:solidFill>
                  <a:schemeClr val="dk1"/>
                </a:solidFill>
                <a:latin typeface="Open Sans"/>
                <a:ea typeface="Open Sans"/>
                <a:cs typeface="Open Sans"/>
                <a:sym typeface="Open Sans"/>
              </a:rPr>
              <a:t>Be, on the death of the designated beneficiary, transferred to the estate of the designated beneficiary, unless prohibited by Federal law </a:t>
            </a:r>
            <a:endParaRPr/>
          </a:p>
        </p:txBody>
      </p:sp>
      <p:sp>
        <p:nvSpPr>
          <p:cNvPr id="461" name="Google Shape;461;p24"/>
          <p:cNvSpPr txBox="1"/>
          <p:nvPr/>
        </p:nvSpPr>
        <p:spPr>
          <a:xfrm>
            <a:off x="-2179728" y="2601556"/>
            <a:ext cx="107583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Open Sans"/>
                <a:ea typeface="Open Sans"/>
                <a:cs typeface="Open Sans"/>
                <a:sym typeface="Open Sans"/>
              </a:rPr>
              <a:t>SB 160 States  </a:t>
            </a:r>
            <a:endParaRPr/>
          </a:p>
        </p:txBody>
      </p:sp>
      <p:sp>
        <p:nvSpPr>
          <p:cNvPr id="462" name="Google Shape;462;p24"/>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3" name="Google Shape;463;p24" descr="A picture containing text, clipart&#10;&#10;Description automatically generated"/>
          <p:cNvPicPr preferRelativeResize="0"/>
          <p:nvPr/>
        </p:nvPicPr>
        <p:blipFill rotWithShape="1">
          <a:blip r:embed="rId4">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68"/>
        <p:cNvGrpSpPr/>
        <p:nvPr/>
      </p:nvGrpSpPr>
      <p:grpSpPr>
        <a:xfrm>
          <a:off x="0" y="0"/>
          <a:ext cx="0" cy="0"/>
          <a:chOff x="0" y="0"/>
          <a:chExt cx="0" cy="0"/>
        </a:xfrm>
      </p:grpSpPr>
      <p:sp>
        <p:nvSpPr>
          <p:cNvPr id="469" name="Google Shape;469;p25"/>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470" name="Google Shape;470;p25"/>
          <p:cNvSpPr txBox="1"/>
          <p:nvPr/>
        </p:nvSpPr>
        <p:spPr>
          <a:xfrm>
            <a:off x="742975" y="485891"/>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a:solidFill>
                  <a:srgbClr val="1B4491"/>
                </a:solidFill>
                <a:latin typeface="Calibri"/>
                <a:ea typeface="Calibri"/>
                <a:cs typeface="Calibri"/>
                <a:sym typeface="Calibri"/>
              </a:rPr>
              <a:t>STABLE ACCOUNT &amp;</a:t>
            </a:r>
            <a:endParaRPr sz="5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SPECIAL NEEDS TRUSTS </a:t>
            </a:r>
            <a:endParaRPr sz="5400">
              <a:solidFill>
                <a:srgbClr val="1B4491"/>
              </a:solidFill>
              <a:latin typeface="Calibri"/>
              <a:ea typeface="Calibri"/>
              <a:cs typeface="Calibri"/>
              <a:sym typeface="Calibri"/>
            </a:endParaRPr>
          </a:p>
        </p:txBody>
      </p:sp>
      <p:cxnSp>
        <p:nvCxnSpPr>
          <p:cNvPr id="471" name="Google Shape;471;p25"/>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472" name="Google Shape;472;p25"/>
          <p:cNvSpPr txBox="1"/>
          <p:nvPr/>
        </p:nvSpPr>
        <p:spPr>
          <a:xfrm>
            <a:off x="757221" y="2181249"/>
            <a:ext cx="52971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Complementary tools that can be used together</a:t>
            </a:r>
            <a:endParaRPr/>
          </a:p>
        </p:txBody>
      </p:sp>
      <p:sp>
        <p:nvSpPr>
          <p:cNvPr id="473" name="Google Shape;473;p25"/>
          <p:cNvSpPr txBox="1"/>
          <p:nvPr/>
        </p:nvSpPr>
        <p:spPr>
          <a:xfrm>
            <a:off x="818890" y="3023164"/>
            <a:ext cx="4702523" cy="252376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Trusts can make distributions to STABLE Accounts</a:t>
            </a:r>
            <a:endParaRPr/>
          </a:p>
          <a:p>
            <a:pPr marL="285750" marR="0" lvl="0" indent="-196850" algn="l" rtl="0">
              <a:spcBef>
                <a:spcPts val="0"/>
              </a:spcBef>
              <a:spcAft>
                <a:spcPts val="0"/>
              </a:spcAft>
              <a:buClr>
                <a:schemeClr val="dk1"/>
              </a:buClr>
              <a:buSzPts val="1400"/>
              <a:buFont typeface="Noto Sans Symbols"/>
              <a:buNone/>
            </a:pPr>
            <a:endParaRPr sz="14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Trusts can accept unlimited cash and non-cash assets </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Trusts can accept funds or non-cash assets for a person whose disability occurred after age 26 </a:t>
            </a:r>
            <a:endParaRPr/>
          </a:p>
        </p:txBody>
      </p:sp>
      <p:sp>
        <p:nvSpPr>
          <p:cNvPr id="474" name="Google Shape;474;p25"/>
          <p:cNvSpPr txBox="1"/>
          <p:nvPr/>
        </p:nvSpPr>
        <p:spPr>
          <a:xfrm>
            <a:off x="6411108" y="2194859"/>
            <a:ext cx="43729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Unique STABLE Account benefits</a:t>
            </a:r>
            <a:endParaRPr/>
          </a:p>
        </p:txBody>
      </p:sp>
      <p:sp>
        <p:nvSpPr>
          <p:cNvPr id="475" name="Google Shape;475;p25"/>
          <p:cNvSpPr txBox="1"/>
          <p:nvPr/>
        </p:nvSpPr>
        <p:spPr>
          <a:xfrm>
            <a:off x="6362980" y="2847318"/>
            <a:ext cx="4643908"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Broader spending power </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(i.e. housing and food)</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No federal or state income tax on earnings</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Can be established, administered and owned by an individual with a disability</a:t>
            </a:r>
            <a:endParaRPr/>
          </a:p>
        </p:txBody>
      </p:sp>
      <p:cxnSp>
        <p:nvCxnSpPr>
          <p:cNvPr id="476" name="Google Shape;476;p25"/>
          <p:cNvCxnSpPr/>
          <p:nvPr/>
        </p:nvCxnSpPr>
        <p:spPr>
          <a:xfrm flipH="1">
            <a:off x="5778012" y="2120412"/>
            <a:ext cx="23446" cy="3768967"/>
          </a:xfrm>
          <a:prstGeom prst="straightConnector1">
            <a:avLst/>
          </a:prstGeom>
          <a:noFill/>
          <a:ln w="12700" cap="flat" cmpd="sng">
            <a:solidFill>
              <a:srgbClr val="A5A5A5"/>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477" name="Google Shape;477;p25"/>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8" name="Google Shape;478;p25"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83"/>
        <p:cNvGrpSpPr/>
        <p:nvPr/>
      </p:nvGrpSpPr>
      <p:grpSpPr>
        <a:xfrm>
          <a:off x="0" y="0"/>
          <a:ext cx="0" cy="0"/>
          <a:chOff x="0" y="0"/>
          <a:chExt cx="0" cy="0"/>
        </a:xfrm>
      </p:grpSpPr>
      <p:grpSp>
        <p:nvGrpSpPr>
          <p:cNvPr id="484" name="Google Shape;484;p26"/>
          <p:cNvGrpSpPr/>
          <p:nvPr/>
        </p:nvGrpSpPr>
        <p:grpSpPr>
          <a:xfrm>
            <a:off x="647728" y="747704"/>
            <a:ext cx="10896544" cy="1812383"/>
            <a:chOff x="619880" y="1469292"/>
            <a:chExt cx="10896544" cy="1812383"/>
          </a:xfrm>
        </p:grpSpPr>
        <p:sp>
          <p:nvSpPr>
            <p:cNvPr id="485" name="Google Shape;485;p26"/>
            <p:cNvSpPr txBox="1"/>
            <p:nvPr/>
          </p:nvSpPr>
          <p:spPr>
            <a:xfrm>
              <a:off x="628684" y="1469292"/>
              <a:ext cx="10887740" cy="102357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WE’RE HERE TO HELP!</a:t>
              </a:r>
              <a:endParaRPr sz="5400">
                <a:solidFill>
                  <a:srgbClr val="1B4491"/>
                </a:solidFill>
                <a:latin typeface="Open Sans"/>
                <a:ea typeface="Open Sans"/>
                <a:cs typeface="Open Sans"/>
                <a:sym typeface="Open Sans"/>
              </a:endParaRPr>
            </a:p>
          </p:txBody>
        </p:sp>
        <p:sp>
          <p:nvSpPr>
            <p:cNvPr id="486" name="Google Shape;486;p26"/>
            <p:cNvSpPr txBox="1"/>
            <p:nvPr/>
          </p:nvSpPr>
          <p:spPr>
            <a:xfrm>
              <a:off x="619880" y="2258104"/>
              <a:ext cx="10887740" cy="102357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CUSTOMER SERVICE INFORMATION</a:t>
              </a:r>
              <a:endParaRPr/>
            </a:p>
          </p:txBody>
        </p:sp>
      </p:grpSp>
      <p:grpSp>
        <p:nvGrpSpPr>
          <p:cNvPr id="487" name="Google Shape;487;p26"/>
          <p:cNvGrpSpPr/>
          <p:nvPr/>
        </p:nvGrpSpPr>
        <p:grpSpPr>
          <a:xfrm>
            <a:off x="1497494" y="2726118"/>
            <a:ext cx="9329532" cy="707887"/>
            <a:chOff x="1431234" y="2726118"/>
            <a:chExt cx="9329532" cy="707887"/>
          </a:xfrm>
        </p:grpSpPr>
        <p:sp>
          <p:nvSpPr>
            <p:cNvPr id="488" name="Google Shape;488;p26"/>
            <p:cNvSpPr txBox="1"/>
            <p:nvPr/>
          </p:nvSpPr>
          <p:spPr>
            <a:xfrm>
              <a:off x="2535386" y="2764804"/>
              <a:ext cx="490160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Open Sans"/>
                  <a:ea typeface="Open Sans"/>
                  <a:cs typeface="Open Sans"/>
                  <a:sym typeface="Open Sans"/>
                </a:rPr>
                <a:t>1-800-439-1653</a:t>
              </a:r>
              <a:endParaRPr/>
            </a:p>
          </p:txBody>
        </p:sp>
        <p:sp>
          <p:nvSpPr>
            <p:cNvPr id="489" name="Google Shape;489;p26"/>
            <p:cNvSpPr txBox="1"/>
            <p:nvPr/>
          </p:nvSpPr>
          <p:spPr>
            <a:xfrm>
              <a:off x="5859157" y="2880006"/>
              <a:ext cx="49016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Monday - Friday (9 am - 8 pm EST)</a:t>
              </a:r>
              <a:endParaRPr/>
            </a:p>
          </p:txBody>
        </p:sp>
        <p:pic>
          <p:nvPicPr>
            <p:cNvPr id="490" name="Google Shape;490;p26" descr="Call Icons – Free Vector Download, PNG, SVG, GIF"/>
            <p:cNvPicPr preferRelativeResize="0"/>
            <p:nvPr/>
          </p:nvPicPr>
          <p:blipFill rotWithShape="1">
            <a:blip r:embed="rId5">
              <a:alphaModFix/>
            </a:blip>
            <a:srcRect l="18438" t="13278" r="13928" b="28715"/>
            <a:stretch/>
          </p:blipFill>
          <p:spPr>
            <a:xfrm>
              <a:off x="1431234" y="2726118"/>
              <a:ext cx="765131" cy="707887"/>
            </a:xfrm>
            <a:prstGeom prst="rect">
              <a:avLst/>
            </a:prstGeom>
            <a:noFill/>
            <a:ln>
              <a:noFill/>
            </a:ln>
          </p:spPr>
        </p:pic>
      </p:grpSp>
      <p:grpSp>
        <p:nvGrpSpPr>
          <p:cNvPr id="491" name="Google Shape;491;p26"/>
          <p:cNvGrpSpPr/>
          <p:nvPr/>
        </p:nvGrpSpPr>
        <p:grpSpPr>
          <a:xfrm>
            <a:off x="1497495" y="3899534"/>
            <a:ext cx="6005760" cy="707887"/>
            <a:chOff x="1431235" y="3899534"/>
            <a:chExt cx="6005760" cy="707887"/>
          </a:xfrm>
        </p:grpSpPr>
        <p:sp>
          <p:nvSpPr>
            <p:cNvPr id="492" name="Google Shape;492;p26"/>
            <p:cNvSpPr txBox="1"/>
            <p:nvPr/>
          </p:nvSpPr>
          <p:spPr>
            <a:xfrm>
              <a:off x="2535386" y="3984604"/>
              <a:ext cx="49016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Open Sans"/>
                  <a:ea typeface="Open Sans"/>
                  <a:cs typeface="Open Sans"/>
                  <a:sym typeface="Open Sans"/>
                </a:rPr>
                <a:t>team@stableaccount.com	</a:t>
              </a:r>
              <a:endParaRPr/>
            </a:p>
          </p:txBody>
        </p:sp>
        <p:pic>
          <p:nvPicPr>
            <p:cNvPr id="493" name="Google Shape;493;p26" descr="Email Icon Png, Transparent Png - kindpng"/>
            <p:cNvPicPr preferRelativeResize="0"/>
            <p:nvPr/>
          </p:nvPicPr>
          <p:blipFill rotWithShape="1">
            <a:blip r:embed="rId6">
              <a:alphaModFix/>
            </a:blip>
            <a:srcRect/>
            <a:stretch/>
          </p:blipFill>
          <p:spPr>
            <a:xfrm>
              <a:off x="1431235" y="3899534"/>
              <a:ext cx="698490" cy="707887"/>
            </a:xfrm>
            <a:prstGeom prst="rect">
              <a:avLst/>
            </a:prstGeom>
            <a:noFill/>
            <a:ln>
              <a:noFill/>
            </a:ln>
          </p:spPr>
        </p:pic>
      </p:grpSp>
      <p:grpSp>
        <p:nvGrpSpPr>
          <p:cNvPr id="494" name="Google Shape;494;p26"/>
          <p:cNvGrpSpPr/>
          <p:nvPr/>
        </p:nvGrpSpPr>
        <p:grpSpPr>
          <a:xfrm>
            <a:off x="1319702" y="4761127"/>
            <a:ext cx="6183553" cy="1120713"/>
            <a:chOff x="1253442" y="4761127"/>
            <a:chExt cx="6183553" cy="1120713"/>
          </a:xfrm>
        </p:grpSpPr>
        <p:sp>
          <p:nvSpPr>
            <p:cNvPr id="495" name="Google Shape;495;p26"/>
            <p:cNvSpPr txBox="1"/>
            <p:nvPr/>
          </p:nvSpPr>
          <p:spPr>
            <a:xfrm>
              <a:off x="2535386" y="5089841"/>
              <a:ext cx="49016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Open Sans"/>
                  <a:ea typeface="Open Sans"/>
                  <a:cs typeface="Open Sans"/>
                  <a:sym typeface="Open Sans"/>
                </a:rPr>
                <a:t>stablekentucky.com</a:t>
              </a:r>
              <a:endParaRPr/>
            </a:p>
          </p:txBody>
        </p:sp>
        <p:pic>
          <p:nvPicPr>
            <p:cNvPr id="496" name="Google Shape;496;p26" descr="Website Icon On Transparent Background. Vector Stock Illustration -  Illustration of background, ecommerce: 143534871"/>
            <p:cNvPicPr preferRelativeResize="0"/>
            <p:nvPr/>
          </p:nvPicPr>
          <p:blipFill rotWithShape="1">
            <a:blip r:embed="rId7">
              <a:alphaModFix/>
            </a:blip>
            <a:srcRect/>
            <a:stretch/>
          </p:blipFill>
          <p:spPr>
            <a:xfrm>
              <a:off x="1253442" y="4761127"/>
              <a:ext cx="1120713" cy="1120713"/>
            </a:xfrm>
            <a:prstGeom prst="rect">
              <a:avLst/>
            </a:prstGeom>
            <a:noFill/>
            <a:ln>
              <a:noFill/>
            </a:ln>
          </p:spPr>
        </p:pic>
      </p:grpSp>
      <p:sp>
        <p:nvSpPr>
          <p:cNvPr id="497" name="Google Shape;497;p26"/>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8" name="Google Shape;498;p26" descr="A picture containing text, clipart&#10;&#10;Description automatically generated"/>
          <p:cNvPicPr preferRelativeResize="0"/>
          <p:nvPr/>
        </p:nvPicPr>
        <p:blipFill rotWithShape="1">
          <a:blip r:embed="rId8">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03"/>
        <p:cNvGrpSpPr/>
        <p:nvPr/>
      </p:nvGrpSpPr>
      <p:grpSpPr>
        <a:xfrm>
          <a:off x="0" y="0"/>
          <a:ext cx="0" cy="0"/>
          <a:chOff x="0" y="0"/>
          <a:chExt cx="0" cy="0"/>
        </a:xfrm>
      </p:grpSpPr>
      <p:sp>
        <p:nvSpPr>
          <p:cNvPr id="504" name="Google Shape;504;p27"/>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505" name="Google Shape;505;p27"/>
          <p:cNvSpPr txBox="1"/>
          <p:nvPr/>
        </p:nvSpPr>
        <p:spPr>
          <a:xfrm>
            <a:off x="737113" y="661737"/>
            <a:ext cx="10394714" cy="123361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SPREAD </a:t>
            </a:r>
            <a:r>
              <a:rPr lang="en-US" sz="5400">
                <a:solidFill>
                  <a:srgbClr val="1B4491"/>
                </a:solidFill>
                <a:latin typeface="Calibri"/>
                <a:ea typeface="Calibri"/>
                <a:cs typeface="Calibri"/>
                <a:sym typeface="Calibri"/>
              </a:rPr>
              <a:t>THE MESSAGE</a:t>
            </a:r>
            <a:r>
              <a:rPr lang="en-US" sz="5400" b="1">
                <a:solidFill>
                  <a:srgbClr val="1B4491"/>
                </a:solidFill>
                <a:latin typeface="Open Sans"/>
                <a:ea typeface="Open Sans"/>
                <a:cs typeface="Open Sans"/>
                <a:sym typeface="Open Sans"/>
              </a:rPr>
              <a:t> </a:t>
            </a:r>
            <a:endParaRPr sz="5400">
              <a:solidFill>
                <a:srgbClr val="1B4491"/>
              </a:solidFill>
              <a:latin typeface="Calibri"/>
              <a:ea typeface="Calibri"/>
              <a:cs typeface="Calibri"/>
              <a:sym typeface="Calibri"/>
            </a:endParaRPr>
          </a:p>
        </p:txBody>
      </p:sp>
      <p:cxnSp>
        <p:nvCxnSpPr>
          <p:cNvPr id="506" name="Google Shape;506;p27"/>
          <p:cNvCxnSpPr/>
          <p:nvPr/>
        </p:nvCxnSpPr>
        <p:spPr>
          <a:xfrm>
            <a:off x="801757" y="1892385"/>
            <a:ext cx="6746054" cy="0"/>
          </a:xfrm>
          <a:prstGeom prst="straightConnector1">
            <a:avLst/>
          </a:prstGeom>
          <a:noFill/>
          <a:ln w="57150" cap="flat" cmpd="sng">
            <a:solidFill>
              <a:srgbClr val="1B4491"/>
            </a:solidFill>
            <a:prstDash val="solid"/>
            <a:miter lim="800000"/>
            <a:headEnd type="none" w="sm" len="sm"/>
            <a:tailEnd type="none" w="sm" len="sm"/>
          </a:ln>
        </p:spPr>
      </p:cxnSp>
      <p:sp>
        <p:nvSpPr>
          <p:cNvPr id="507" name="Google Shape;507;p27"/>
          <p:cNvSpPr txBox="1"/>
          <p:nvPr/>
        </p:nvSpPr>
        <p:spPr>
          <a:xfrm>
            <a:off x="2535005" y="2645979"/>
            <a:ext cx="490160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Find us on Facebook</a:t>
            </a:r>
            <a:endParaRPr/>
          </a:p>
          <a:p>
            <a:pPr marL="0" marR="0" lvl="0" indent="0" algn="l" rtl="0">
              <a:spcBef>
                <a:spcPts val="0"/>
              </a:spcBef>
              <a:spcAft>
                <a:spcPts val="0"/>
              </a:spcAft>
              <a:buNone/>
            </a:pPr>
            <a:r>
              <a:rPr lang="en-US" sz="2800" b="1">
                <a:solidFill>
                  <a:schemeClr val="dk1"/>
                </a:solidFill>
                <a:latin typeface="Open Sans"/>
                <a:ea typeface="Open Sans"/>
                <a:cs typeface="Open Sans"/>
                <a:sym typeface="Open Sans"/>
              </a:rPr>
              <a:t>@TreasurerBall</a:t>
            </a:r>
            <a:endParaRPr/>
          </a:p>
        </p:txBody>
      </p:sp>
      <p:sp>
        <p:nvSpPr>
          <p:cNvPr id="508" name="Google Shape;508;p27"/>
          <p:cNvSpPr txBox="1"/>
          <p:nvPr/>
        </p:nvSpPr>
        <p:spPr>
          <a:xfrm>
            <a:off x="2535004" y="4125509"/>
            <a:ext cx="490160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Find us on Twitter</a:t>
            </a:r>
            <a:endParaRPr/>
          </a:p>
          <a:p>
            <a:pPr marL="0" marR="0" lvl="0" indent="0" algn="l" rtl="0">
              <a:spcBef>
                <a:spcPts val="0"/>
              </a:spcBef>
              <a:spcAft>
                <a:spcPts val="0"/>
              </a:spcAft>
              <a:buNone/>
            </a:pPr>
            <a:r>
              <a:rPr lang="en-US" sz="2800" b="1">
                <a:solidFill>
                  <a:schemeClr val="dk1"/>
                </a:solidFill>
                <a:latin typeface="Open Sans"/>
                <a:ea typeface="Open Sans"/>
                <a:cs typeface="Open Sans"/>
                <a:sym typeface="Open Sans"/>
              </a:rPr>
              <a:t>@KYTreasurer</a:t>
            </a:r>
            <a:endParaRPr/>
          </a:p>
        </p:txBody>
      </p:sp>
      <p:pic>
        <p:nvPicPr>
          <p:cNvPr id="509" name="Google Shape;509;p27"/>
          <p:cNvPicPr preferRelativeResize="0"/>
          <p:nvPr/>
        </p:nvPicPr>
        <p:blipFill rotWithShape="1">
          <a:blip r:embed="rId5">
            <a:alphaModFix/>
          </a:blip>
          <a:srcRect/>
          <a:stretch/>
        </p:blipFill>
        <p:spPr>
          <a:xfrm>
            <a:off x="1230353" y="2711955"/>
            <a:ext cx="888131" cy="888131"/>
          </a:xfrm>
          <a:prstGeom prst="rect">
            <a:avLst/>
          </a:prstGeom>
          <a:noFill/>
          <a:ln>
            <a:noFill/>
          </a:ln>
        </p:spPr>
      </p:pic>
      <p:pic>
        <p:nvPicPr>
          <p:cNvPr id="510" name="Google Shape;510;p27" descr="Twitter logo history | Creative Freedom"/>
          <p:cNvPicPr preferRelativeResize="0"/>
          <p:nvPr/>
        </p:nvPicPr>
        <p:blipFill rotWithShape="1">
          <a:blip r:embed="rId6">
            <a:alphaModFix/>
          </a:blip>
          <a:srcRect/>
          <a:stretch/>
        </p:blipFill>
        <p:spPr>
          <a:xfrm>
            <a:off x="1073426" y="4125509"/>
            <a:ext cx="1205948" cy="978319"/>
          </a:xfrm>
          <a:prstGeom prst="rect">
            <a:avLst/>
          </a:prstGeom>
          <a:noFill/>
          <a:ln>
            <a:noFill/>
          </a:ln>
        </p:spPr>
      </p:pic>
      <p:pic>
        <p:nvPicPr>
          <p:cNvPr id="511" name="Google Shape;511;p27"/>
          <p:cNvPicPr preferRelativeResize="0"/>
          <p:nvPr/>
        </p:nvPicPr>
        <p:blipFill rotWithShape="1">
          <a:blip r:embed="rId7">
            <a:alphaModFix/>
          </a:blip>
          <a:srcRect/>
          <a:stretch/>
        </p:blipFill>
        <p:spPr>
          <a:xfrm>
            <a:off x="8085720" y="1006685"/>
            <a:ext cx="3931682" cy="5085758"/>
          </a:xfrm>
          <a:prstGeom prst="rect">
            <a:avLst/>
          </a:prstGeom>
          <a:noFill/>
          <a:ln>
            <a:noFill/>
          </a:ln>
        </p:spPr>
      </p:pic>
      <p:sp>
        <p:nvSpPr>
          <p:cNvPr id="512" name="Google Shape;512;p27"/>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3" name="Google Shape;513;p27" descr="A picture containing text, clipart&#10;&#10;Description automatically generated"/>
          <p:cNvPicPr preferRelativeResize="0"/>
          <p:nvPr/>
        </p:nvPicPr>
        <p:blipFill rotWithShape="1">
          <a:blip r:embed="rId8">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3"/>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i="0" u="none" strike="noStrike" cap="none">
              <a:solidFill>
                <a:schemeClr val="dk1"/>
              </a:solidFill>
              <a:latin typeface="Open Sans"/>
              <a:ea typeface="Open Sans"/>
              <a:cs typeface="Open Sans"/>
              <a:sym typeface="Open Sans"/>
            </a:endParaRPr>
          </a:p>
        </p:txBody>
      </p:sp>
      <p:sp>
        <p:nvSpPr>
          <p:cNvPr id="112" name="Google Shape;112;p3"/>
          <p:cNvSpPr txBox="1"/>
          <p:nvPr/>
        </p:nvSpPr>
        <p:spPr>
          <a:xfrm>
            <a:off x="6488634" y="1273567"/>
            <a:ext cx="4901609" cy="3385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i="0" u="none" strike="noStrike" cap="none">
                <a:solidFill>
                  <a:srgbClr val="1B4491"/>
                </a:solidFill>
                <a:latin typeface="Open Sans"/>
                <a:ea typeface="Open Sans"/>
                <a:cs typeface="Open Sans"/>
                <a:sym typeface="Open Sans"/>
              </a:rPr>
              <a:t>ABLE accounts have hybrid functionality</a:t>
            </a:r>
            <a:endParaRPr/>
          </a:p>
        </p:txBody>
      </p:sp>
      <p:sp>
        <p:nvSpPr>
          <p:cNvPr id="113" name="Google Shape;113;p3"/>
          <p:cNvSpPr txBox="1"/>
          <p:nvPr/>
        </p:nvSpPr>
        <p:spPr>
          <a:xfrm>
            <a:off x="737113" y="661737"/>
            <a:ext cx="5060714"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b="0" i="0" u="none" strike="noStrike" cap="none">
                <a:solidFill>
                  <a:srgbClr val="1B4491"/>
                </a:solidFill>
                <a:latin typeface="Calibri"/>
                <a:ea typeface="Calibri"/>
                <a:cs typeface="Calibri"/>
                <a:sym typeface="Calibri"/>
              </a:rPr>
              <a:t>WHAT IS </a:t>
            </a:r>
            <a:r>
              <a:rPr lang="en-US" sz="5400" b="1" i="0" u="none" strike="noStrike" cap="none">
                <a:solidFill>
                  <a:srgbClr val="1B4491"/>
                </a:solidFill>
                <a:latin typeface="Open Sans"/>
                <a:ea typeface="Open Sans"/>
                <a:cs typeface="Open Sans"/>
                <a:sym typeface="Open Sans"/>
              </a:rPr>
              <a:t>ABLE?</a:t>
            </a:r>
            <a:endParaRPr/>
          </a:p>
        </p:txBody>
      </p:sp>
      <p:cxnSp>
        <p:nvCxnSpPr>
          <p:cNvPr id="114" name="Google Shape;114;p3"/>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15" name="Google Shape;115;p3"/>
          <p:cNvSpPr/>
          <p:nvPr/>
        </p:nvSpPr>
        <p:spPr>
          <a:xfrm>
            <a:off x="401444" y="3327659"/>
            <a:ext cx="3438913"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143291" y="3385345"/>
            <a:ext cx="4506433" cy="67392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i="0" u="none" strike="noStrike" cap="none">
                <a:solidFill>
                  <a:schemeClr val="lt1"/>
                </a:solidFill>
                <a:latin typeface="Open Sans ExtraBold"/>
                <a:ea typeface="Open Sans ExtraBold"/>
                <a:cs typeface="Open Sans ExtraBold"/>
                <a:sym typeface="Open Sans ExtraBold"/>
              </a:rPr>
              <a:t>529 College Savings</a:t>
            </a:r>
            <a:endParaRPr/>
          </a:p>
        </p:txBody>
      </p:sp>
      <p:sp>
        <p:nvSpPr>
          <p:cNvPr id="117" name="Google Shape;117;p3"/>
          <p:cNvSpPr/>
          <p:nvPr/>
        </p:nvSpPr>
        <p:spPr>
          <a:xfrm>
            <a:off x="4502164" y="3332921"/>
            <a:ext cx="3135500"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3840356" y="3419557"/>
            <a:ext cx="4506433" cy="6420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i="0" u="none" strike="noStrike" cap="none">
                <a:solidFill>
                  <a:schemeClr val="lt1"/>
                </a:solidFill>
                <a:latin typeface="Open Sans ExtraBold"/>
                <a:ea typeface="Open Sans ExtraBold"/>
                <a:cs typeface="Open Sans ExtraBold"/>
                <a:sym typeface="Open Sans ExtraBold"/>
              </a:rPr>
              <a:t>Checking Account</a:t>
            </a:r>
            <a:endParaRPr/>
          </a:p>
        </p:txBody>
      </p:sp>
      <p:sp>
        <p:nvSpPr>
          <p:cNvPr id="119" name="Google Shape;119;p3"/>
          <p:cNvSpPr/>
          <p:nvPr/>
        </p:nvSpPr>
        <p:spPr>
          <a:xfrm>
            <a:off x="8335355" y="3311664"/>
            <a:ext cx="3360713" cy="794012"/>
          </a:xfrm>
          <a:prstGeom prst="rect">
            <a:avLst/>
          </a:prstGeom>
          <a:solidFill>
            <a:srgbClr val="1B449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7741311" y="3387658"/>
            <a:ext cx="4506433" cy="6420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Open Sans ExtraBold"/>
              <a:buNone/>
            </a:pPr>
            <a:r>
              <a:rPr lang="en-US" sz="2400" b="1" i="0" u="none" strike="noStrike" cap="none">
                <a:solidFill>
                  <a:schemeClr val="lt1"/>
                </a:solidFill>
                <a:latin typeface="Open Sans ExtraBold"/>
                <a:ea typeface="Open Sans ExtraBold"/>
                <a:cs typeface="Open Sans ExtraBold"/>
                <a:sym typeface="Open Sans ExtraBold"/>
              </a:rPr>
              <a:t>Special Needs Trust</a:t>
            </a:r>
            <a:endParaRPr/>
          </a:p>
        </p:txBody>
      </p:sp>
      <p:sp>
        <p:nvSpPr>
          <p:cNvPr id="121" name="Google Shape;121;p3"/>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2" name="Google Shape;122;p3" descr="A picture containing text, clipart&#10;&#10;Description automatically generated"/>
          <p:cNvPicPr preferRelativeResize="0"/>
          <p:nvPr/>
        </p:nvPicPr>
        <p:blipFill rotWithShape="1">
          <a:blip r:embed="rId4">
            <a:alphaModFix/>
          </a:blip>
          <a:srcRect/>
          <a:stretch/>
        </p:blipFill>
        <p:spPr>
          <a:xfrm>
            <a:off x="57278" y="6316352"/>
            <a:ext cx="1603741" cy="4019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7"/>
        <p:cNvGrpSpPr/>
        <p:nvPr/>
      </p:nvGrpSpPr>
      <p:grpSpPr>
        <a:xfrm>
          <a:off x="0" y="0"/>
          <a:ext cx="0" cy="0"/>
          <a:chOff x="0" y="0"/>
          <a:chExt cx="0" cy="0"/>
        </a:xfrm>
      </p:grpSpPr>
      <p:sp>
        <p:nvSpPr>
          <p:cNvPr id="128" name="Google Shape;128;p4"/>
          <p:cNvSpPr txBox="1"/>
          <p:nvPr/>
        </p:nvSpPr>
        <p:spPr>
          <a:xfrm>
            <a:off x="735682" y="2384406"/>
            <a:ext cx="49016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Kentucky’s ABLE plan</a:t>
            </a:r>
            <a:endParaRPr/>
          </a:p>
        </p:txBody>
      </p:sp>
      <p:sp>
        <p:nvSpPr>
          <p:cNvPr id="129" name="Google Shape;129;p4"/>
          <p:cNvSpPr txBox="1"/>
          <p:nvPr/>
        </p:nvSpPr>
        <p:spPr>
          <a:xfrm>
            <a:off x="730485" y="3080953"/>
            <a:ext cx="636605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Administered by the Kentucky Treasurer’s Office </a:t>
            </a:r>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p:txBody>
      </p:sp>
      <p:sp>
        <p:nvSpPr>
          <p:cNvPr id="130" name="Google Shape;130;p4"/>
          <p:cNvSpPr txBox="1"/>
          <p:nvPr/>
        </p:nvSpPr>
        <p:spPr>
          <a:xfrm>
            <a:off x="735682" y="4110981"/>
            <a:ext cx="49016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Launched December 13, 2016</a:t>
            </a:r>
            <a:endParaRPr/>
          </a:p>
        </p:txBody>
      </p:sp>
      <p:sp>
        <p:nvSpPr>
          <p:cNvPr id="131" name="Google Shape;131;p4"/>
          <p:cNvSpPr txBox="1"/>
          <p:nvPr/>
        </p:nvSpPr>
        <p:spPr>
          <a:xfrm>
            <a:off x="730485" y="4864011"/>
            <a:ext cx="63660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Offered to Kentucky residents through </a:t>
            </a:r>
            <a:br>
              <a:rPr lang="en-US" sz="2400">
                <a:solidFill>
                  <a:schemeClr val="dk1"/>
                </a:solidFill>
                <a:latin typeface="Open Sans"/>
                <a:ea typeface="Open Sans"/>
                <a:cs typeface="Open Sans"/>
                <a:sym typeface="Open Sans"/>
              </a:rPr>
            </a:br>
            <a:r>
              <a:rPr lang="en-US" sz="2400">
                <a:solidFill>
                  <a:schemeClr val="dk1"/>
                </a:solidFill>
                <a:latin typeface="Open Sans"/>
                <a:ea typeface="Open Sans"/>
                <a:cs typeface="Open Sans"/>
                <a:sym typeface="Open Sans"/>
              </a:rPr>
              <a:t>the Ohio STABLE Account Program</a:t>
            </a:r>
            <a:endParaRPr/>
          </a:p>
        </p:txBody>
      </p:sp>
      <p:sp>
        <p:nvSpPr>
          <p:cNvPr id="132" name="Google Shape;132;p4"/>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u="none">
              <a:solidFill>
                <a:schemeClr val="dk1"/>
              </a:solidFill>
              <a:latin typeface="Open Sans"/>
              <a:ea typeface="Open Sans"/>
              <a:cs typeface="Open Sans"/>
              <a:sym typeface="Open Sans"/>
            </a:endParaRPr>
          </a:p>
        </p:txBody>
      </p:sp>
      <p:sp>
        <p:nvSpPr>
          <p:cNvPr id="133" name="Google Shape;133;p4"/>
          <p:cNvSpPr txBox="1"/>
          <p:nvPr/>
        </p:nvSpPr>
        <p:spPr>
          <a:xfrm>
            <a:off x="730485" y="469056"/>
            <a:ext cx="8992355"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b="0" u="none">
                <a:solidFill>
                  <a:srgbClr val="1B4491"/>
                </a:solidFill>
                <a:latin typeface="Calibri"/>
                <a:ea typeface="Calibri"/>
                <a:cs typeface="Calibri"/>
                <a:sym typeface="Calibri"/>
              </a:rPr>
              <a:t>WHAT IS </a:t>
            </a:r>
            <a:r>
              <a:rPr lang="en-US" sz="5400" b="1" u="none">
                <a:solidFill>
                  <a:srgbClr val="1B4491"/>
                </a:solidFill>
                <a:latin typeface="Open Sans"/>
                <a:ea typeface="Open Sans"/>
                <a:cs typeface="Open Sans"/>
                <a:sym typeface="Open Sans"/>
              </a:rPr>
              <a:t>STABLE Kentucky?</a:t>
            </a:r>
            <a:endParaRPr/>
          </a:p>
        </p:txBody>
      </p:sp>
      <p:cxnSp>
        <p:nvCxnSpPr>
          <p:cNvPr id="134" name="Google Shape;134;p4"/>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pic>
        <p:nvPicPr>
          <p:cNvPr id="135" name="Google Shape;135;p4"/>
          <p:cNvPicPr preferRelativeResize="0"/>
          <p:nvPr/>
        </p:nvPicPr>
        <p:blipFill rotWithShape="1">
          <a:blip r:embed="rId5">
            <a:alphaModFix/>
          </a:blip>
          <a:srcRect l="27146" r="887"/>
          <a:stretch/>
        </p:blipFill>
        <p:spPr>
          <a:xfrm>
            <a:off x="7626205" y="2013898"/>
            <a:ext cx="3764038" cy="4068119"/>
          </a:xfrm>
          <a:prstGeom prst="rect">
            <a:avLst/>
          </a:prstGeom>
          <a:noFill/>
          <a:ln>
            <a:noFill/>
          </a:ln>
        </p:spPr>
      </p:pic>
      <p:sp>
        <p:nvSpPr>
          <p:cNvPr id="136" name="Google Shape;136;p4"/>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 name="Google Shape;137;p4" descr="A picture containing text, clipart&#10;&#10;Description automatically generated"/>
          <p:cNvPicPr preferRelativeResize="0"/>
          <p:nvPr/>
        </p:nvPicPr>
        <p:blipFill rotWithShape="1">
          <a:blip r:embed="rId6">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2"/>
        <p:cNvGrpSpPr/>
        <p:nvPr/>
      </p:nvGrpSpPr>
      <p:grpSpPr>
        <a:xfrm>
          <a:off x="0" y="0"/>
          <a:ext cx="0" cy="0"/>
          <a:chOff x="0" y="0"/>
          <a:chExt cx="0" cy="0"/>
        </a:xfrm>
      </p:grpSpPr>
      <p:sp>
        <p:nvSpPr>
          <p:cNvPr id="143" name="Google Shape;143;p5"/>
          <p:cNvSpPr txBox="1"/>
          <p:nvPr/>
        </p:nvSpPr>
        <p:spPr>
          <a:xfrm>
            <a:off x="863008" y="747302"/>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144" name="Google Shape;144;p5"/>
          <p:cNvSpPr txBox="1"/>
          <p:nvPr/>
        </p:nvSpPr>
        <p:spPr>
          <a:xfrm>
            <a:off x="730486" y="652909"/>
            <a:ext cx="10089914"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BENEFITS </a:t>
            </a:r>
            <a:r>
              <a:rPr lang="en-US" sz="5400">
                <a:solidFill>
                  <a:srgbClr val="1B4491"/>
                </a:solidFill>
                <a:latin typeface="Calibri"/>
                <a:ea typeface="Calibri"/>
                <a:cs typeface="Calibri"/>
                <a:sym typeface="Calibri"/>
              </a:rPr>
              <a:t>OF STABLE ACCOUNTS</a:t>
            </a:r>
            <a:endParaRPr sz="5400" b="1">
              <a:solidFill>
                <a:srgbClr val="1B4491"/>
              </a:solidFill>
              <a:latin typeface="Open Sans"/>
              <a:ea typeface="Open Sans"/>
              <a:cs typeface="Open Sans"/>
              <a:sym typeface="Open Sans"/>
            </a:endParaRPr>
          </a:p>
        </p:txBody>
      </p:sp>
      <p:cxnSp>
        <p:nvCxnSpPr>
          <p:cNvPr id="145" name="Google Shape;145;p5"/>
          <p:cNvCxnSpPr/>
          <p:nvPr/>
        </p:nvCxnSpPr>
        <p:spPr>
          <a:xfrm>
            <a:off x="801757" y="1892385"/>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46" name="Google Shape;146;p5"/>
          <p:cNvSpPr txBox="1"/>
          <p:nvPr/>
        </p:nvSpPr>
        <p:spPr>
          <a:xfrm>
            <a:off x="809734" y="3621568"/>
            <a:ext cx="33652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Account is owned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by the individual living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with the disability</a:t>
            </a:r>
            <a:endParaRPr/>
          </a:p>
        </p:txBody>
      </p:sp>
      <p:sp>
        <p:nvSpPr>
          <p:cNvPr id="147" name="Google Shape;147;p5"/>
          <p:cNvSpPr txBox="1"/>
          <p:nvPr/>
        </p:nvSpPr>
        <p:spPr>
          <a:xfrm>
            <a:off x="8950716" y="3621567"/>
            <a:ext cx="237900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May qualify for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multiple tax benefits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each year</a:t>
            </a:r>
            <a:endParaRPr/>
          </a:p>
        </p:txBody>
      </p:sp>
      <p:sp>
        <p:nvSpPr>
          <p:cNvPr id="148" name="Google Shape;148;p5"/>
          <p:cNvSpPr txBox="1"/>
          <p:nvPr/>
        </p:nvSpPr>
        <p:spPr>
          <a:xfrm>
            <a:off x="4442652" y="3627712"/>
            <a:ext cx="290092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Eliminate spend-down and increase the amount of short-term and / or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long-term savings</a:t>
            </a:r>
            <a:endParaRPr/>
          </a:p>
        </p:txBody>
      </p:sp>
      <p:sp>
        <p:nvSpPr>
          <p:cNvPr id="149" name="Google Shape;149;p5"/>
          <p:cNvSpPr txBox="1"/>
          <p:nvPr/>
        </p:nvSpPr>
        <p:spPr>
          <a:xfrm>
            <a:off x="809734" y="3099945"/>
            <a:ext cx="24980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OWNERSHIP</a:t>
            </a:r>
            <a:endParaRPr/>
          </a:p>
        </p:txBody>
      </p:sp>
      <p:sp>
        <p:nvSpPr>
          <p:cNvPr id="150" name="Google Shape;150;p5"/>
          <p:cNvSpPr txBox="1"/>
          <p:nvPr/>
        </p:nvSpPr>
        <p:spPr>
          <a:xfrm>
            <a:off x="8863449" y="3099945"/>
            <a:ext cx="225311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TAX BENEFITS</a:t>
            </a:r>
            <a:endParaRPr/>
          </a:p>
        </p:txBody>
      </p:sp>
      <p:sp>
        <p:nvSpPr>
          <p:cNvPr id="151" name="Google Shape;151;p5"/>
          <p:cNvSpPr txBox="1"/>
          <p:nvPr/>
        </p:nvSpPr>
        <p:spPr>
          <a:xfrm>
            <a:off x="4413399" y="2792169"/>
            <a:ext cx="33652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FINANCIAL INDEPENDENCE</a:t>
            </a:r>
            <a:endParaRPr/>
          </a:p>
        </p:txBody>
      </p:sp>
      <p:sp>
        <p:nvSpPr>
          <p:cNvPr id="152" name="Google Shape;152;p5"/>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3" name="Google Shape;153;p5"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58"/>
        <p:cNvGrpSpPr/>
        <p:nvPr/>
      </p:nvGrpSpPr>
      <p:grpSpPr>
        <a:xfrm>
          <a:off x="0" y="0"/>
          <a:ext cx="0" cy="0"/>
          <a:chOff x="0" y="0"/>
          <a:chExt cx="0" cy="0"/>
        </a:xfrm>
      </p:grpSpPr>
      <p:sp>
        <p:nvSpPr>
          <p:cNvPr id="159" name="Google Shape;159;p6"/>
          <p:cNvSpPr txBox="1"/>
          <p:nvPr/>
        </p:nvSpPr>
        <p:spPr>
          <a:xfrm>
            <a:off x="6184232" y="737295"/>
            <a:ext cx="56764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B4491"/>
                </a:solidFill>
                <a:latin typeface="Open Sans"/>
                <a:ea typeface="Open Sans"/>
                <a:cs typeface="Open Sans"/>
                <a:sym typeface="Open Sans"/>
              </a:rPr>
              <a:t>To see who qualifies for STABLE Account,</a:t>
            </a:r>
            <a:endParaRPr/>
          </a:p>
          <a:p>
            <a:pPr marL="0" marR="0" lvl="0" indent="0" algn="l" rtl="0">
              <a:spcBef>
                <a:spcPts val="0"/>
              </a:spcBef>
              <a:spcAft>
                <a:spcPts val="0"/>
              </a:spcAft>
              <a:buNone/>
            </a:pPr>
            <a:r>
              <a:rPr lang="en-US" sz="1800" b="1">
                <a:solidFill>
                  <a:srgbClr val="1B4491"/>
                </a:solidFill>
                <a:latin typeface="Open Sans"/>
                <a:ea typeface="Open Sans"/>
                <a:cs typeface="Open Sans"/>
                <a:sym typeface="Open Sans"/>
              </a:rPr>
              <a:t>take our eligibility quiz at </a:t>
            </a:r>
            <a:r>
              <a:rPr lang="en-US" sz="1800" b="1" u="sng">
                <a:solidFill>
                  <a:srgbClr val="1B4491"/>
                </a:solidFill>
                <a:latin typeface="Open Sans"/>
                <a:ea typeface="Open Sans"/>
                <a:cs typeface="Open Sans"/>
                <a:sym typeface="Open Sans"/>
              </a:rPr>
              <a:t>stablekentucky.com</a:t>
            </a:r>
            <a:r>
              <a:rPr lang="en-US" sz="1800" b="1">
                <a:solidFill>
                  <a:srgbClr val="1B4491"/>
                </a:solidFill>
                <a:latin typeface="Open Sans"/>
                <a:ea typeface="Open Sans"/>
                <a:cs typeface="Open Sans"/>
                <a:sym typeface="Open Sans"/>
              </a:rPr>
              <a:t> </a:t>
            </a:r>
            <a:endParaRPr/>
          </a:p>
        </p:txBody>
      </p:sp>
      <p:sp>
        <p:nvSpPr>
          <p:cNvPr id="160" name="Google Shape;160;p6"/>
          <p:cNvSpPr txBox="1"/>
          <p:nvPr/>
        </p:nvSpPr>
        <p:spPr>
          <a:xfrm>
            <a:off x="737113" y="409945"/>
            <a:ext cx="5060714"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ELIGIBILITY</a:t>
            </a:r>
            <a:endParaRPr/>
          </a:p>
        </p:txBody>
      </p:sp>
      <p:cxnSp>
        <p:nvCxnSpPr>
          <p:cNvPr id="161" name="Google Shape;161;p6"/>
          <p:cNvCxnSpPr/>
          <p:nvPr/>
        </p:nvCxnSpPr>
        <p:spPr>
          <a:xfrm>
            <a:off x="801757" y="1640593"/>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62" name="Google Shape;162;p6"/>
          <p:cNvSpPr txBox="1"/>
          <p:nvPr/>
        </p:nvSpPr>
        <p:spPr>
          <a:xfrm>
            <a:off x="1500036" y="2016613"/>
            <a:ext cx="937259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Open Sans"/>
                <a:ea typeface="Open Sans"/>
                <a:cs typeface="Open Sans"/>
                <a:sym typeface="Open Sans"/>
              </a:rPr>
              <a:t>An individual living with a disability</a:t>
            </a:r>
            <a:endParaRPr/>
          </a:p>
          <a:p>
            <a:pPr marL="0" marR="0" lvl="0" indent="0" algn="ctr" rtl="0">
              <a:spcBef>
                <a:spcPts val="0"/>
              </a:spcBef>
              <a:spcAft>
                <a:spcPts val="0"/>
              </a:spcAft>
              <a:buNone/>
            </a:pPr>
            <a:r>
              <a:rPr lang="en-US" sz="2800" b="1">
                <a:solidFill>
                  <a:schemeClr val="dk1"/>
                </a:solidFill>
                <a:latin typeface="Open Sans"/>
                <a:ea typeface="Open Sans"/>
                <a:cs typeface="Open Sans"/>
                <a:sym typeface="Open Sans"/>
              </a:rPr>
              <a:t>that occurred prior to age 26</a:t>
            </a:r>
            <a:endParaRPr/>
          </a:p>
        </p:txBody>
      </p:sp>
      <p:sp>
        <p:nvSpPr>
          <p:cNvPr id="163" name="Google Shape;163;p6"/>
          <p:cNvSpPr/>
          <p:nvPr/>
        </p:nvSpPr>
        <p:spPr>
          <a:xfrm>
            <a:off x="801757" y="3246782"/>
            <a:ext cx="10588486" cy="2573655"/>
          </a:xfrm>
          <a:prstGeom prst="rect">
            <a:avLst/>
          </a:prstGeom>
          <a:solidFill>
            <a:srgbClr val="F2F2F2"/>
          </a:solidFill>
          <a:ln w="12700"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6"/>
          <p:cNvSpPr txBox="1"/>
          <p:nvPr/>
        </p:nvSpPr>
        <p:spPr>
          <a:xfrm>
            <a:off x="801757" y="3459808"/>
            <a:ext cx="105884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Open Sans"/>
                <a:ea typeface="Open Sans"/>
                <a:cs typeface="Open Sans"/>
                <a:sym typeface="Open Sans"/>
              </a:rPr>
              <a:t>PLUS </a:t>
            </a:r>
            <a:r>
              <a:rPr lang="en-US" sz="2000" b="1" u="sng">
                <a:solidFill>
                  <a:schemeClr val="dk1"/>
                </a:solidFill>
                <a:latin typeface="Open Sans"/>
                <a:ea typeface="Open Sans"/>
                <a:cs typeface="Open Sans"/>
                <a:sym typeface="Open Sans"/>
              </a:rPr>
              <a:t>ONE</a:t>
            </a:r>
            <a:r>
              <a:rPr lang="en-US" sz="2000" b="1">
                <a:solidFill>
                  <a:schemeClr val="dk1"/>
                </a:solidFill>
                <a:latin typeface="Open Sans"/>
                <a:ea typeface="Open Sans"/>
                <a:cs typeface="Open Sans"/>
                <a:sym typeface="Open Sans"/>
              </a:rPr>
              <a:t> OF THE FOLLOWING:</a:t>
            </a:r>
            <a:endParaRPr/>
          </a:p>
        </p:txBody>
      </p:sp>
      <p:sp>
        <p:nvSpPr>
          <p:cNvPr id="165" name="Google Shape;165;p6"/>
          <p:cNvSpPr txBox="1"/>
          <p:nvPr/>
        </p:nvSpPr>
        <p:spPr>
          <a:xfrm>
            <a:off x="801757" y="4109565"/>
            <a:ext cx="10588486"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Open Sans"/>
                <a:ea typeface="Open Sans"/>
                <a:cs typeface="Open Sans"/>
                <a:sym typeface="Open Sans"/>
              </a:rPr>
              <a:t>Eligible to receive SSI or SSDI due to disability; or</a:t>
            </a:r>
            <a:endParaRPr/>
          </a:p>
          <a:p>
            <a:pPr marL="457200" marR="0" lvl="1" indent="0" algn="ctr" rtl="0">
              <a:spcBef>
                <a:spcPts val="0"/>
              </a:spcBef>
              <a:spcAft>
                <a:spcPts val="0"/>
              </a:spcAft>
              <a:buNone/>
            </a:pPr>
            <a:endParaRPr sz="2000" b="0" i="0" u="none" strike="noStrike" cap="none">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2000">
                <a:solidFill>
                  <a:schemeClr val="dk1"/>
                </a:solidFill>
                <a:latin typeface="Open Sans"/>
                <a:ea typeface="Open Sans"/>
                <a:cs typeface="Open Sans"/>
                <a:sym typeface="Open Sans"/>
              </a:rPr>
              <a:t>Condition listed on SSA’s “</a:t>
            </a:r>
            <a:r>
              <a:rPr lang="en-US" sz="2000" i="1">
                <a:solidFill>
                  <a:schemeClr val="dk1"/>
                </a:solidFill>
                <a:latin typeface="Open Sans"/>
                <a:ea typeface="Open Sans"/>
                <a:cs typeface="Open Sans"/>
                <a:sym typeface="Open Sans"/>
              </a:rPr>
              <a:t>List of Compassionate Allowances Conditions”</a:t>
            </a:r>
            <a:r>
              <a:rPr lang="en-US" sz="2000">
                <a:solidFill>
                  <a:schemeClr val="dk1"/>
                </a:solidFill>
                <a:latin typeface="Open Sans"/>
                <a:ea typeface="Open Sans"/>
                <a:cs typeface="Open Sans"/>
                <a:sym typeface="Open Sans"/>
              </a:rPr>
              <a:t>; or</a:t>
            </a:r>
            <a:endParaRPr/>
          </a:p>
          <a:p>
            <a:pPr marL="457200" marR="0" lvl="1" indent="0" algn="ctr" rtl="0">
              <a:spcBef>
                <a:spcPts val="0"/>
              </a:spcBef>
              <a:spcAft>
                <a:spcPts val="0"/>
              </a:spcAft>
              <a:buNone/>
            </a:pPr>
            <a:endParaRPr sz="2000" b="0" i="0" u="none" strike="noStrike" cap="none">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2000">
                <a:solidFill>
                  <a:schemeClr val="dk1"/>
                </a:solidFill>
                <a:latin typeface="Open Sans"/>
                <a:ea typeface="Open Sans"/>
                <a:cs typeface="Open Sans"/>
                <a:sym typeface="Open Sans"/>
              </a:rPr>
              <a:t>Self-certification</a:t>
            </a:r>
            <a:endParaRPr/>
          </a:p>
        </p:txBody>
      </p:sp>
      <p:sp>
        <p:nvSpPr>
          <p:cNvPr id="166" name="Google Shape;166;p6"/>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6"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2"/>
        <p:cNvGrpSpPr/>
        <p:nvPr/>
      </p:nvGrpSpPr>
      <p:grpSpPr>
        <a:xfrm>
          <a:off x="0" y="0"/>
          <a:ext cx="0" cy="0"/>
          <a:chOff x="0" y="0"/>
          <a:chExt cx="0" cy="0"/>
        </a:xfrm>
      </p:grpSpPr>
      <p:sp>
        <p:nvSpPr>
          <p:cNvPr id="173" name="Google Shape;173;p7"/>
          <p:cNvSpPr txBox="1"/>
          <p:nvPr/>
        </p:nvSpPr>
        <p:spPr>
          <a:xfrm>
            <a:off x="863008" y="979215"/>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174" name="Google Shape;174;p7"/>
          <p:cNvSpPr txBox="1"/>
          <p:nvPr/>
        </p:nvSpPr>
        <p:spPr>
          <a:xfrm>
            <a:off x="730485" y="700969"/>
            <a:ext cx="10878419"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Calibri"/>
              <a:buNone/>
            </a:pPr>
            <a:r>
              <a:rPr lang="en-US" sz="5400">
                <a:solidFill>
                  <a:srgbClr val="1B4491"/>
                </a:solidFill>
                <a:latin typeface="Calibri"/>
                <a:ea typeface="Calibri"/>
                <a:cs typeface="Calibri"/>
                <a:sym typeface="Calibri"/>
              </a:rPr>
              <a:t>WHAT IS </a:t>
            </a:r>
            <a:endParaRPr/>
          </a:p>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SELF-CERTIFICATION?</a:t>
            </a:r>
            <a:endParaRPr/>
          </a:p>
        </p:txBody>
      </p:sp>
      <p:cxnSp>
        <p:nvCxnSpPr>
          <p:cNvPr id="175" name="Google Shape;175;p7"/>
          <p:cNvCxnSpPr/>
          <p:nvPr/>
        </p:nvCxnSpPr>
        <p:spPr>
          <a:xfrm>
            <a:off x="801757" y="2124298"/>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76" name="Google Shape;176;p7"/>
          <p:cNvSpPr txBox="1"/>
          <p:nvPr/>
        </p:nvSpPr>
        <p:spPr>
          <a:xfrm>
            <a:off x="801757" y="4022036"/>
            <a:ext cx="105884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Condition has lasted or is expected to last for at least 1 year</a:t>
            </a:r>
            <a:endParaRPr/>
          </a:p>
        </p:txBody>
      </p:sp>
      <p:sp>
        <p:nvSpPr>
          <p:cNvPr id="177" name="Google Shape;177;p7"/>
          <p:cNvSpPr txBox="1"/>
          <p:nvPr/>
        </p:nvSpPr>
        <p:spPr>
          <a:xfrm>
            <a:off x="801757" y="2551964"/>
            <a:ext cx="105884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Need diagnosis of a physical or mental impairment that causes </a:t>
            </a:r>
            <a:br>
              <a:rPr lang="en-US" sz="2400">
                <a:solidFill>
                  <a:schemeClr val="dk1"/>
                </a:solidFill>
                <a:latin typeface="Open Sans"/>
                <a:ea typeface="Open Sans"/>
                <a:cs typeface="Open Sans"/>
                <a:sym typeface="Open Sans"/>
              </a:rPr>
            </a:br>
            <a:r>
              <a:rPr lang="en-US" sz="2400" b="1">
                <a:solidFill>
                  <a:schemeClr val="dk1"/>
                </a:solidFill>
                <a:latin typeface="Open Sans"/>
                <a:ea typeface="Open Sans"/>
                <a:cs typeface="Open Sans"/>
                <a:sym typeface="Open Sans"/>
              </a:rPr>
              <a:t>“</a:t>
            </a:r>
            <a:r>
              <a:rPr lang="en-US" sz="2400" b="1" u="sng">
                <a:solidFill>
                  <a:schemeClr val="dk1"/>
                </a:solidFill>
                <a:latin typeface="Open Sans"/>
                <a:ea typeface="Open Sans"/>
                <a:cs typeface="Open Sans"/>
                <a:sym typeface="Open Sans"/>
              </a:rPr>
              <a:t>marked and severe functional limitations</a:t>
            </a:r>
            <a:r>
              <a:rPr lang="en-US" sz="2400" b="1">
                <a:solidFill>
                  <a:schemeClr val="dk1"/>
                </a:solidFill>
                <a:latin typeface="Open Sans"/>
                <a:ea typeface="Open Sans"/>
                <a:cs typeface="Open Sans"/>
                <a:sym typeface="Open Sans"/>
              </a:rPr>
              <a:t>”</a:t>
            </a:r>
            <a:endParaRPr/>
          </a:p>
        </p:txBody>
      </p:sp>
      <p:sp>
        <p:nvSpPr>
          <p:cNvPr id="178" name="Google Shape;178;p7"/>
          <p:cNvSpPr txBox="1"/>
          <p:nvPr/>
        </p:nvSpPr>
        <p:spPr>
          <a:xfrm>
            <a:off x="801757" y="5181600"/>
            <a:ext cx="105884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Do not need to send in written diagnosis, but must have on hand</a:t>
            </a:r>
            <a:endParaRPr/>
          </a:p>
        </p:txBody>
      </p:sp>
      <p:cxnSp>
        <p:nvCxnSpPr>
          <p:cNvPr id="179" name="Google Shape;179;p7"/>
          <p:cNvCxnSpPr/>
          <p:nvPr/>
        </p:nvCxnSpPr>
        <p:spPr>
          <a:xfrm>
            <a:off x="801757" y="3670852"/>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180" name="Google Shape;180;p7"/>
          <p:cNvCxnSpPr/>
          <p:nvPr/>
        </p:nvCxnSpPr>
        <p:spPr>
          <a:xfrm>
            <a:off x="801757" y="4856921"/>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181" name="Google Shape;181;p7"/>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7"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7"/>
        <p:cNvGrpSpPr/>
        <p:nvPr/>
      </p:nvGrpSpPr>
      <p:grpSpPr>
        <a:xfrm>
          <a:off x="0" y="0"/>
          <a:ext cx="0" cy="0"/>
          <a:chOff x="0" y="0"/>
          <a:chExt cx="0" cy="0"/>
        </a:xfrm>
      </p:grpSpPr>
      <p:sp>
        <p:nvSpPr>
          <p:cNvPr id="188" name="Google Shape;188;p8"/>
          <p:cNvSpPr txBox="1"/>
          <p:nvPr/>
        </p:nvSpPr>
        <p:spPr>
          <a:xfrm>
            <a:off x="851285" y="885430"/>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189" name="Google Shape;189;p8"/>
          <p:cNvSpPr txBox="1"/>
          <p:nvPr/>
        </p:nvSpPr>
        <p:spPr>
          <a:xfrm>
            <a:off x="730485" y="700969"/>
            <a:ext cx="10878419"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ENROLLMENT</a:t>
            </a:r>
            <a:endParaRPr sz="5400" b="1">
              <a:solidFill>
                <a:srgbClr val="1B4491"/>
              </a:solidFill>
              <a:latin typeface="Open Sans"/>
              <a:ea typeface="Open Sans"/>
              <a:cs typeface="Open Sans"/>
              <a:sym typeface="Open Sans"/>
            </a:endParaRPr>
          </a:p>
        </p:txBody>
      </p:sp>
      <p:cxnSp>
        <p:nvCxnSpPr>
          <p:cNvPr id="190" name="Google Shape;190;p8"/>
          <p:cNvCxnSpPr/>
          <p:nvPr/>
        </p:nvCxnSpPr>
        <p:spPr>
          <a:xfrm>
            <a:off x="848649" y="1813636"/>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191" name="Google Shape;191;p8"/>
          <p:cNvSpPr txBox="1"/>
          <p:nvPr/>
        </p:nvSpPr>
        <p:spPr>
          <a:xfrm>
            <a:off x="801757" y="3764128"/>
            <a:ext cx="105884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Quick &amp; easy process</a:t>
            </a:r>
            <a:endParaRPr sz="1800">
              <a:solidFill>
                <a:schemeClr val="dk1"/>
              </a:solidFill>
              <a:latin typeface="Calibri"/>
              <a:ea typeface="Calibri"/>
              <a:cs typeface="Calibri"/>
              <a:sym typeface="Calibri"/>
            </a:endParaRPr>
          </a:p>
        </p:txBody>
      </p:sp>
      <p:sp>
        <p:nvSpPr>
          <p:cNvPr id="192" name="Google Shape;192;p8"/>
          <p:cNvSpPr txBox="1"/>
          <p:nvPr/>
        </p:nvSpPr>
        <p:spPr>
          <a:xfrm>
            <a:off x="801757" y="2458179"/>
            <a:ext cx="105884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Free online enrollment at </a:t>
            </a:r>
            <a:r>
              <a:rPr lang="en-US" sz="2400" b="1" u="sng">
                <a:solidFill>
                  <a:srgbClr val="034A73"/>
                </a:solidFill>
                <a:latin typeface="Open Sans"/>
                <a:ea typeface="Open Sans"/>
                <a:cs typeface="Open Sans"/>
                <a:sym typeface="Open Sans"/>
              </a:rPr>
              <a:t>stablekentucky.com</a:t>
            </a:r>
            <a:endParaRPr sz="1800" b="1" u="sng">
              <a:solidFill>
                <a:srgbClr val="034A73"/>
              </a:solidFill>
              <a:latin typeface="Calibri"/>
              <a:ea typeface="Calibri"/>
              <a:cs typeface="Calibri"/>
              <a:sym typeface="Calibri"/>
            </a:endParaRPr>
          </a:p>
        </p:txBody>
      </p:sp>
      <p:sp>
        <p:nvSpPr>
          <p:cNvPr id="193" name="Google Shape;193;p8"/>
          <p:cNvSpPr txBox="1"/>
          <p:nvPr/>
        </p:nvSpPr>
        <p:spPr>
          <a:xfrm>
            <a:off x="801757" y="5070230"/>
            <a:ext cx="105884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$25 minimum opening deposit</a:t>
            </a:r>
            <a:endParaRPr sz="1800">
              <a:solidFill>
                <a:schemeClr val="dk1"/>
              </a:solidFill>
              <a:latin typeface="Calibri"/>
              <a:ea typeface="Calibri"/>
              <a:cs typeface="Calibri"/>
              <a:sym typeface="Calibri"/>
            </a:endParaRPr>
          </a:p>
        </p:txBody>
      </p:sp>
      <p:cxnSp>
        <p:nvCxnSpPr>
          <p:cNvPr id="194" name="Google Shape;194;p8"/>
          <p:cNvCxnSpPr/>
          <p:nvPr/>
        </p:nvCxnSpPr>
        <p:spPr>
          <a:xfrm>
            <a:off x="801757" y="3366052"/>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cxnSp>
        <p:nvCxnSpPr>
          <p:cNvPr id="195" name="Google Shape;195;p8"/>
          <p:cNvCxnSpPr/>
          <p:nvPr/>
        </p:nvCxnSpPr>
        <p:spPr>
          <a:xfrm>
            <a:off x="801757" y="4675213"/>
            <a:ext cx="10588486" cy="0"/>
          </a:xfrm>
          <a:prstGeom prst="straightConnector1">
            <a:avLst/>
          </a:prstGeom>
          <a:no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196" name="Google Shape;196;p8"/>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8"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02"/>
        <p:cNvGrpSpPr/>
        <p:nvPr/>
      </p:nvGrpSpPr>
      <p:grpSpPr>
        <a:xfrm>
          <a:off x="0" y="0"/>
          <a:ext cx="0" cy="0"/>
          <a:chOff x="0" y="0"/>
          <a:chExt cx="0" cy="0"/>
        </a:xfrm>
      </p:grpSpPr>
      <p:sp>
        <p:nvSpPr>
          <p:cNvPr id="203" name="Google Shape;203;p9"/>
          <p:cNvSpPr txBox="1"/>
          <p:nvPr/>
        </p:nvSpPr>
        <p:spPr>
          <a:xfrm>
            <a:off x="851285" y="885430"/>
            <a:ext cx="4506433" cy="1023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endParaRPr sz="5400" b="1">
              <a:solidFill>
                <a:schemeClr val="dk1"/>
              </a:solidFill>
              <a:latin typeface="Open Sans"/>
              <a:ea typeface="Open Sans"/>
              <a:cs typeface="Open Sans"/>
              <a:sym typeface="Open Sans"/>
            </a:endParaRPr>
          </a:p>
        </p:txBody>
      </p:sp>
      <p:sp>
        <p:nvSpPr>
          <p:cNvPr id="204" name="Google Shape;204;p9"/>
          <p:cNvSpPr txBox="1"/>
          <p:nvPr/>
        </p:nvSpPr>
        <p:spPr>
          <a:xfrm>
            <a:off x="730485" y="700969"/>
            <a:ext cx="10878419" cy="12394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4491"/>
              </a:buClr>
              <a:buSzPts val="5400"/>
              <a:buFont typeface="Open Sans"/>
              <a:buNone/>
            </a:pPr>
            <a:r>
              <a:rPr lang="en-US" sz="5400" b="1">
                <a:solidFill>
                  <a:srgbClr val="1B4491"/>
                </a:solidFill>
                <a:latin typeface="Open Sans"/>
                <a:ea typeface="Open Sans"/>
                <a:cs typeface="Open Sans"/>
                <a:sym typeface="Open Sans"/>
              </a:rPr>
              <a:t>ENROLLMENT   </a:t>
            </a:r>
            <a:r>
              <a:rPr lang="en-US" sz="3600">
                <a:solidFill>
                  <a:srgbClr val="1B4491"/>
                </a:solidFill>
                <a:latin typeface="Open Sans"/>
                <a:ea typeface="Open Sans"/>
                <a:cs typeface="Open Sans"/>
                <a:sym typeface="Open Sans"/>
              </a:rPr>
              <a:t>Can be completed by:</a:t>
            </a:r>
            <a:endParaRPr/>
          </a:p>
        </p:txBody>
      </p:sp>
      <p:cxnSp>
        <p:nvCxnSpPr>
          <p:cNvPr id="205" name="Google Shape;205;p9"/>
          <p:cNvCxnSpPr/>
          <p:nvPr/>
        </p:nvCxnSpPr>
        <p:spPr>
          <a:xfrm>
            <a:off x="848649" y="1813636"/>
            <a:ext cx="10588486" cy="0"/>
          </a:xfrm>
          <a:prstGeom prst="straightConnector1">
            <a:avLst/>
          </a:prstGeom>
          <a:noFill/>
          <a:ln w="57150" cap="flat" cmpd="sng">
            <a:solidFill>
              <a:srgbClr val="1B4491"/>
            </a:solidFill>
            <a:prstDash val="solid"/>
            <a:miter lim="800000"/>
            <a:headEnd type="none" w="sm" len="sm"/>
            <a:tailEnd type="none" w="sm" len="sm"/>
          </a:ln>
        </p:spPr>
      </p:cxnSp>
      <p:sp>
        <p:nvSpPr>
          <p:cNvPr id="206" name="Google Shape;206;p9"/>
          <p:cNvSpPr txBox="1"/>
          <p:nvPr/>
        </p:nvSpPr>
        <p:spPr>
          <a:xfrm>
            <a:off x="848649" y="3195935"/>
            <a:ext cx="3348882" cy="1384995"/>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Individual </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with a disability (Accountholder)</a:t>
            </a:r>
            <a:endParaRPr/>
          </a:p>
        </p:txBody>
      </p:sp>
      <p:sp>
        <p:nvSpPr>
          <p:cNvPr id="207" name="Google Shape;207;p9"/>
          <p:cNvSpPr txBox="1"/>
          <p:nvPr/>
        </p:nvSpPr>
        <p:spPr>
          <a:xfrm>
            <a:off x="6327477" y="2109769"/>
            <a:ext cx="5015874" cy="377026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Authorized Legal Representative (ALR) </a:t>
            </a:r>
            <a:endParaRPr/>
          </a:p>
          <a:p>
            <a:pPr marL="628650" marR="0" lvl="0" indent="-341313" algn="l" rtl="0">
              <a:spcBef>
                <a:spcPts val="12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Agent under a Power of Attorney</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Conservator / Legal Guardian</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Spouse</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Parent</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Sibling</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Grandparent</a:t>
            </a:r>
            <a:endParaRPr/>
          </a:p>
          <a:p>
            <a:pPr marL="628650" marR="0" lvl="0" indent="-341313" algn="l" rtl="0">
              <a:spcBef>
                <a:spcPts val="3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Social Security Representative Payee </a:t>
            </a:r>
            <a:endParaRPr/>
          </a:p>
          <a:p>
            <a:pPr marL="0" marR="0" lvl="0" indent="0" algn="l" rtl="0">
              <a:spcBef>
                <a:spcPts val="1200"/>
              </a:spcBef>
              <a:spcAft>
                <a:spcPts val="0"/>
              </a:spcAft>
              <a:buNone/>
            </a:pPr>
            <a:r>
              <a:rPr lang="en-US" sz="1800" i="1">
                <a:solidFill>
                  <a:schemeClr val="dk1"/>
                </a:solidFill>
                <a:latin typeface="Calibri"/>
                <a:ea typeface="Calibri"/>
                <a:cs typeface="Calibri"/>
                <a:sym typeface="Calibri"/>
              </a:rPr>
              <a:t>… in that order, and that there is no other willing and able person with a higher priority as listed above to establish the ABLE account.</a:t>
            </a:r>
            <a:endParaRPr sz="1800">
              <a:solidFill>
                <a:schemeClr val="dk1"/>
              </a:solidFill>
              <a:latin typeface="Calibri"/>
              <a:ea typeface="Calibri"/>
              <a:cs typeface="Calibri"/>
              <a:sym typeface="Calibri"/>
            </a:endParaRPr>
          </a:p>
        </p:txBody>
      </p:sp>
      <p:sp>
        <p:nvSpPr>
          <p:cNvPr id="208" name="Google Shape;208;p9"/>
          <p:cNvSpPr txBox="1"/>
          <p:nvPr/>
        </p:nvSpPr>
        <p:spPr>
          <a:xfrm>
            <a:off x="4769889" y="3594790"/>
            <a:ext cx="117565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Open Sans"/>
                <a:ea typeface="Open Sans"/>
                <a:cs typeface="Open Sans"/>
                <a:sym typeface="Open Sans"/>
              </a:rPr>
              <a:t>OR</a:t>
            </a:r>
            <a:endParaRPr sz="2000">
              <a:solidFill>
                <a:schemeClr val="dk1"/>
              </a:solidFill>
              <a:latin typeface="Open Sans"/>
              <a:ea typeface="Open Sans"/>
              <a:cs typeface="Open Sans"/>
              <a:sym typeface="Open Sans"/>
            </a:endParaRPr>
          </a:p>
        </p:txBody>
      </p:sp>
      <p:sp>
        <p:nvSpPr>
          <p:cNvPr id="209" name="Google Shape;209;p9"/>
          <p:cNvSpPr/>
          <p:nvPr/>
        </p:nvSpPr>
        <p:spPr>
          <a:xfrm>
            <a:off x="57279" y="6196263"/>
            <a:ext cx="1603741" cy="661737"/>
          </a:xfrm>
          <a:prstGeom prst="rect">
            <a:avLst/>
          </a:prstGeom>
          <a:solidFill>
            <a:srgbClr val="1B4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0" name="Google Shape;210;p9" descr="A picture containing text, clipart&#10;&#10;Description automatically generated"/>
          <p:cNvPicPr preferRelativeResize="0"/>
          <p:nvPr/>
        </p:nvPicPr>
        <p:blipFill rotWithShape="1">
          <a:blip r:embed="rId5">
            <a:alphaModFix/>
          </a:blip>
          <a:srcRect/>
          <a:stretch/>
        </p:blipFill>
        <p:spPr>
          <a:xfrm>
            <a:off x="57278" y="6316352"/>
            <a:ext cx="1603741" cy="401994"/>
          </a:xfrm>
          <a:prstGeom prst="rect">
            <a:avLst/>
          </a:prstGeom>
          <a:noFill/>
          <a:ln>
            <a:noFill/>
          </a:ln>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1145</Words>
  <Application>Microsoft Office PowerPoint</Application>
  <PresentationFormat>Widescreen</PresentationFormat>
  <Paragraphs>225</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Open Sans</vt:lpstr>
      <vt:lpstr>Calibri</vt:lpstr>
      <vt:lpstr>Open Sans SemiBold</vt:lpstr>
      <vt:lpstr>Noto Sans Symbols</vt:lpstr>
      <vt:lpstr>Open Sans ExtraBold</vt:lpstr>
      <vt:lpstr>Office Theme</vt:lpstr>
      <vt:lpstr>PowerPoint Presentation</vt:lpstr>
      <vt:lpstr>Save money without impacting eligibility for certain  means-tested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Brian</dc:creator>
  <cp:lastModifiedBy>Sarah May</cp:lastModifiedBy>
  <cp:revision>1</cp:revision>
  <dcterms:created xsi:type="dcterms:W3CDTF">2018-03-21T21:06:48Z</dcterms:created>
  <dcterms:modified xsi:type="dcterms:W3CDTF">2024-01-23T03:11:03Z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B0D42120-73B9-49BF-8E7F-0A0FA2AD9793</vt:lpwstr>
  </property>
  <property fmtid="{D5CDD505-2E9C-101B-9397-08002B2CF9AE}" pid="3" name="ArticulatePath">
    <vt:lpwstr>STABLE Kentucky Presentation - 2024</vt:lpwstr>
  </property>
</Properties>
</file>